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2"/>
  </p:notesMasterIdLst>
  <p:sldIdLst>
    <p:sldId id="307" r:id="rId3"/>
    <p:sldId id="290" r:id="rId4"/>
    <p:sldId id="289" r:id="rId5"/>
    <p:sldId id="293" r:id="rId6"/>
    <p:sldId id="295" r:id="rId7"/>
    <p:sldId id="296" r:id="rId8"/>
    <p:sldId id="297" r:id="rId9"/>
    <p:sldId id="298" r:id="rId10"/>
    <p:sldId id="299" r:id="rId11"/>
    <p:sldId id="300" r:id="rId12"/>
    <p:sldId id="301" r:id="rId13"/>
    <p:sldId id="302" r:id="rId14"/>
    <p:sldId id="303" r:id="rId15"/>
    <p:sldId id="304" r:id="rId16"/>
    <p:sldId id="305" r:id="rId17"/>
    <p:sldId id="313" r:id="rId18"/>
    <p:sldId id="306" r:id="rId19"/>
    <p:sldId id="314" r:id="rId20"/>
    <p:sldId id="310" r:id="rId21"/>
  </p:sldIdLst>
  <p:sldSz cx="10799763" cy="7559675"/>
  <p:notesSz cx="6858000" cy="9144000"/>
  <p:defaultTextStyle>
    <a:defPPr>
      <a:defRPr lang="ru-RU"/>
    </a:defPPr>
    <a:lvl1pPr marL="0" algn="l" defTabSz="1001296" rtl="0" eaLnBrk="1" latinLnBrk="0" hangingPunct="1">
      <a:defRPr sz="1971" kern="1200">
        <a:solidFill>
          <a:schemeClr val="tx1"/>
        </a:solidFill>
        <a:latin typeface="+mn-lt"/>
        <a:ea typeface="+mn-ea"/>
        <a:cs typeface="+mn-cs"/>
      </a:defRPr>
    </a:lvl1pPr>
    <a:lvl2pPr marL="500648" algn="l" defTabSz="1001296" rtl="0" eaLnBrk="1" latinLnBrk="0" hangingPunct="1">
      <a:defRPr sz="1971" kern="1200">
        <a:solidFill>
          <a:schemeClr val="tx1"/>
        </a:solidFill>
        <a:latin typeface="+mn-lt"/>
        <a:ea typeface="+mn-ea"/>
        <a:cs typeface="+mn-cs"/>
      </a:defRPr>
    </a:lvl2pPr>
    <a:lvl3pPr marL="1001296" algn="l" defTabSz="1001296" rtl="0" eaLnBrk="1" latinLnBrk="0" hangingPunct="1">
      <a:defRPr sz="1971" kern="1200">
        <a:solidFill>
          <a:schemeClr val="tx1"/>
        </a:solidFill>
        <a:latin typeface="+mn-lt"/>
        <a:ea typeface="+mn-ea"/>
        <a:cs typeface="+mn-cs"/>
      </a:defRPr>
    </a:lvl3pPr>
    <a:lvl4pPr marL="1501944" algn="l" defTabSz="1001296" rtl="0" eaLnBrk="1" latinLnBrk="0" hangingPunct="1">
      <a:defRPr sz="1971" kern="1200">
        <a:solidFill>
          <a:schemeClr val="tx1"/>
        </a:solidFill>
        <a:latin typeface="+mn-lt"/>
        <a:ea typeface="+mn-ea"/>
        <a:cs typeface="+mn-cs"/>
      </a:defRPr>
    </a:lvl4pPr>
    <a:lvl5pPr marL="2002592" algn="l" defTabSz="1001296" rtl="0" eaLnBrk="1" latinLnBrk="0" hangingPunct="1">
      <a:defRPr sz="1971" kern="1200">
        <a:solidFill>
          <a:schemeClr val="tx1"/>
        </a:solidFill>
        <a:latin typeface="+mn-lt"/>
        <a:ea typeface="+mn-ea"/>
        <a:cs typeface="+mn-cs"/>
      </a:defRPr>
    </a:lvl5pPr>
    <a:lvl6pPr marL="2503240" algn="l" defTabSz="1001296" rtl="0" eaLnBrk="1" latinLnBrk="0" hangingPunct="1">
      <a:defRPr sz="1971" kern="1200">
        <a:solidFill>
          <a:schemeClr val="tx1"/>
        </a:solidFill>
        <a:latin typeface="+mn-lt"/>
        <a:ea typeface="+mn-ea"/>
        <a:cs typeface="+mn-cs"/>
      </a:defRPr>
    </a:lvl6pPr>
    <a:lvl7pPr marL="3003888" algn="l" defTabSz="1001296" rtl="0" eaLnBrk="1" latinLnBrk="0" hangingPunct="1">
      <a:defRPr sz="1971" kern="1200">
        <a:solidFill>
          <a:schemeClr val="tx1"/>
        </a:solidFill>
        <a:latin typeface="+mn-lt"/>
        <a:ea typeface="+mn-ea"/>
        <a:cs typeface="+mn-cs"/>
      </a:defRPr>
    </a:lvl7pPr>
    <a:lvl8pPr marL="3504537" algn="l" defTabSz="1001296" rtl="0" eaLnBrk="1" latinLnBrk="0" hangingPunct="1">
      <a:defRPr sz="1971" kern="1200">
        <a:solidFill>
          <a:schemeClr val="tx1"/>
        </a:solidFill>
        <a:latin typeface="+mn-lt"/>
        <a:ea typeface="+mn-ea"/>
        <a:cs typeface="+mn-cs"/>
      </a:defRPr>
    </a:lvl8pPr>
    <a:lvl9pPr marL="4005185" algn="l" defTabSz="1001296" rtl="0" eaLnBrk="1" latinLnBrk="0" hangingPunct="1">
      <a:defRPr sz="1971"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userDrawn="1">
          <p15:clr>
            <a:srgbClr val="A4A3A4"/>
          </p15:clr>
        </p15:guide>
        <p15:guide id="2" pos="3402"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F4"/>
    <a:srgbClr val="D0CECE"/>
    <a:srgbClr val="008000"/>
    <a:srgbClr val="0099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44" autoAdjust="0"/>
  </p:normalViewPr>
  <p:slideViewPr>
    <p:cSldViewPr>
      <p:cViewPr>
        <p:scale>
          <a:sx n="100" d="100"/>
          <a:sy n="100" d="100"/>
        </p:scale>
        <p:origin x="-1290" y="-180"/>
      </p:cViewPr>
      <p:guideLst>
        <p:guide orient="horz" pos="2381"/>
        <p:guide pos="3402"/>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6" d="100"/>
          <a:sy n="86" d="100"/>
        </p:scale>
        <p:origin x="-376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1051389716184132"/>
          <c:y val="2.8116843700136378E-2"/>
          <c:w val="0.26791844593404196"/>
          <c:h val="0.91465763063363326"/>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92D050">
                  <a:alpha val="55000"/>
                </a:srgbClr>
              </a:solidFill>
            </c:spPr>
            <c:extLst xmlns:c16r2="http://schemas.microsoft.com/office/drawing/2015/06/chart">
              <c:ext xmlns:c16="http://schemas.microsoft.com/office/drawing/2014/chart" uri="{C3380CC4-5D6E-409C-BE32-E72D297353CC}">
                <c16:uniqueId val="{00000001-FE28-45FD-9F3E-DC8EE1A02B59}"/>
              </c:ext>
            </c:extLst>
          </c:dPt>
          <c:dPt>
            <c:idx val="2"/>
            <c:invertIfNegative val="0"/>
            <c:bubble3D val="0"/>
            <c:spPr>
              <a:solidFill>
                <a:srgbClr val="92D050">
                  <a:alpha val="55000"/>
                </a:srgbClr>
              </a:solidFill>
            </c:spPr>
            <c:extLst xmlns:c16r2="http://schemas.microsoft.com/office/drawing/2015/06/chart">
              <c:ext xmlns:c16="http://schemas.microsoft.com/office/drawing/2014/chart" uri="{C3380CC4-5D6E-409C-BE32-E72D297353CC}">
                <c16:uniqueId val="{00000003-FE28-45FD-9F3E-DC8EE1A02B59}"/>
              </c:ext>
            </c:extLst>
          </c:dPt>
          <c:dPt>
            <c:idx val="4"/>
            <c:invertIfNegative val="0"/>
            <c:bubble3D val="0"/>
            <c:spPr>
              <a:solidFill>
                <a:srgbClr val="92D050">
                  <a:alpha val="55000"/>
                </a:srgbClr>
              </a:solidFill>
            </c:spPr>
            <c:extLst xmlns:c16r2="http://schemas.microsoft.com/office/drawing/2015/06/chart">
              <c:ext xmlns:c16="http://schemas.microsoft.com/office/drawing/2014/chart" uri="{C3380CC4-5D6E-409C-BE32-E72D297353CC}">
                <c16:uniqueId val="{00000005-FE28-45FD-9F3E-DC8EE1A02B59}"/>
              </c:ext>
            </c:extLst>
          </c:dPt>
          <c:dPt>
            <c:idx val="6"/>
            <c:invertIfNegative val="0"/>
            <c:bubble3D val="0"/>
            <c:spPr>
              <a:solidFill>
                <a:srgbClr val="92D050">
                  <a:alpha val="55000"/>
                </a:srgbClr>
              </a:solidFill>
            </c:spPr>
            <c:extLst xmlns:c16r2="http://schemas.microsoft.com/office/drawing/2015/06/chart">
              <c:ext xmlns:c16="http://schemas.microsoft.com/office/drawing/2014/chart" uri="{C3380CC4-5D6E-409C-BE32-E72D297353CC}">
                <c16:uniqueId val="{00000007-FE28-45FD-9F3E-DC8EE1A02B59}"/>
              </c:ext>
            </c:extLst>
          </c:dPt>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Лист1!$A$2:$A$9</c:f>
              <c:strCache>
                <c:ptCount val="8"/>
                <c:pt idx="0">
                  <c:v>прочие / other</c:v>
                </c:pt>
                <c:pt idx="1">
                  <c:v>торговля и общепит / trade and catering</c:v>
                </c:pt>
                <c:pt idx="2">
                  <c:v>АПК / agriculture</c:v>
                </c:pt>
                <c:pt idx="3">
                  <c:v>строительство / construction</c:v>
                </c:pt>
                <c:pt idx="4">
                  <c:v>транспорт и связь / transport and communications</c:v>
                </c:pt>
                <c:pt idx="5">
                  <c:v>наука / science</c:v>
                </c:pt>
                <c:pt idx="6">
                  <c:v>геология / geology</c:v>
                </c:pt>
                <c:pt idx="7">
                  <c:v>промышленность / industry</c:v>
                </c:pt>
              </c:strCache>
            </c:strRef>
          </c:cat>
          <c:val>
            <c:numRef>
              <c:f>Лист1!$B$2:$B$9</c:f>
              <c:numCache>
                <c:formatCode>_-* #,##0.0_р_._-;\-* #,##0.0_р_._-;_-* "-"??_р_._-;_-@_-</c:formatCode>
                <c:ptCount val="8"/>
                <c:pt idx="0">
                  <c:v>10.6</c:v>
                </c:pt>
                <c:pt idx="1">
                  <c:v>23.5</c:v>
                </c:pt>
                <c:pt idx="2">
                  <c:v>3.2</c:v>
                </c:pt>
                <c:pt idx="3">
                  <c:v>12.4</c:v>
                </c:pt>
                <c:pt idx="4">
                  <c:v>14.3</c:v>
                </c:pt>
                <c:pt idx="5">
                  <c:v>3.1</c:v>
                </c:pt>
                <c:pt idx="6">
                  <c:v>4</c:v>
                </c:pt>
                <c:pt idx="7">
                  <c:v>28.9</c:v>
                </c:pt>
              </c:numCache>
            </c:numRef>
          </c:val>
          <c:extLst xmlns:c16r2="http://schemas.microsoft.com/office/drawing/2015/06/chart">
            <c:ext xmlns:c16="http://schemas.microsoft.com/office/drawing/2014/chart" uri="{C3380CC4-5D6E-409C-BE32-E72D297353CC}">
              <c16:uniqueId val="{00000008-FE28-45FD-9F3E-DC8EE1A02B59}"/>
            </c:ext>
          </c:extLst>
        </c:ser>
        <c:dLbls>
          <c:showLegendKey val="0"/>
          <c:showVal val="0"/>
          <c:showCatName val="0"/>
          <c:showSerName val="0"/>
          <c:showPercent val="0"/>
          <c:showBubbleSize val="0"/>
        </c:dLbls>
        <c:gapWidth val="150"/>
        <c:axId val="92101248"/>
        <c:axId val="92111232"/>
      </c:barChart>
      <c:catAx>
        <c:axId val="92101248"/>
        <c:scaling>
          <c:orientation val="minMax"/>
        </c:scaling>
        <c:delete val="0"/>
        <c:axPos val="l"/>
        <c:numFmt formatCode="General" sourceLinked="0"/>
        <c:majorTickMark val="out"/>
        <c:minorTickMark val="none"/>
        <c:tickLblPos val="nextTo"/>
        <c:txPr>
          <a:bodyPr/>
          <a:lstStyle/>
          <a:p>
            <a:pPr>
              <a:defRPr sz="1000" baseline="0"/>
            </a:pPr>
            <a:endParaRPr lang="ru-RU"/>
          </a:p>
        </c:txPr>
        <c:crossAx val="92111232"/>
        <c:crosses val="autoZero"/>
        <c:auto val="1"/>
        <c:lblAlgn val="ctr"/>
        <c:lblOffset val="100"/>
        <c:noMultiLvlLbl val="0"/>
      </c:catAx>
      <c:valAx>
        <c:axId val="92111232"/>
        <c:scaling>
          <c:orientation val="minMax"/>
        </c:scaling>
        <c:delete val="1"/>
        <c:axPos val="b"/>
        <c:numFmt formatCode="_-* #,##0.0_р_._-;\-* #,##0.0_р_._-;_-* &quot;-&quot;??_р_._-;_-@_-" sourceLinked="1"/>
        <c:majorTickMark val="out"/>
        <c:minorTickMark val="none"/>
        <c:tickLblPos val="nextTo"/>
        <c:crossAx val="92101248"/>
        <c:crosses val="autoZero"/>
        <c:crossBetween val="between"/>
      </c:valAx>
      <c:spPr>
        <a:noFill/>
        <a:ln w="25400">
          <a:noFill/>
        </a:ln>
      </c:spPr>
    </c:plotArea>
    <c:plotVisOnly val="1"/>
    <c:dispBlanksAs val="gap"/>
    <c:showDLblsOverMax val="0"/>
  </c:chart>
  <c:txPr>
    <a:bodyPr/>
    <a:lstStyle/>
    <a:p>
      <a:pPr>
        <a:defRPr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06145873703607"/>
          <c:y val="5.6250000000000001E-2"/>
          <c:w val="0.50840436567519209"/>
          <c:h val="0.86250000000000004"/>
        </c:manualLayout>
      </c:layout>
      <c:pieChart>
        <c:varyColors val="1"/>
        <c:ser>
          <c:idx val="0"/>
          <c:order val="0"/>
          <c:tx>
            <c:strRef>
              <c:f>Лист1!$B$1</c:f>
              <c:strCache>
                <c:ptCount val="1"/>
                <c:pt idx="0">
                  <c:v>Продажи</c:v>
                </c:pt>
              </c:strCache>
            </c:strRef>
          </c:tx>
          <c:spPr>
            <a:solidFill>
              <a:schemeClr val="accent1">
                <a:lumMod val="20000"/>
                <a:lumOff val="80000"/>
              </a:schemeClr>
            </a:solidFill>
          </c:spPr>
          <c:explosion val="10"/>
          <c:dPt>
            <c:idx val="0"/>
            <c:bubble3D val="0"/>
            <c:spPr>
              <a:solidFill>
                <a:schemeClr val="tx2">
                  <a:lumMod val="20000"/>
                  <a:lumOff val="80000"/>
                </a:schemeClr>
              </a:solidFill>
            </c:spPr>
            <c:extLst xmlns:c16r2="http://schemas.microsoft.com/office/drawing/2015/06/chart">
              <c:ext xmlns:c16="http://schemas.microsoft.com/office/drawing/2014/chart" uri="{C3380CC4-5D6E-409C-BE32-E72D297353CC}">
                <c16:uniqueId val="{00000001-1809-436A-928C-726782A67A0D}"/>
              </c:ext>
            </c:extLst>
          </c:dPt>
          <c:dPt>
            <c:idx val="1"/>
            <c:bubble3D val="0"/>
            <c:spPr>
              <a:solidFill>
                <a:srgbClr val="008000"/>
              </a:solidFill>
            </c:spPr>
            <c:extLst xmlns:c16r2="http://schemas.microsoft.com/office/drawing/2015/06/chart">
              <c:ext xmlns:c16="http://schemas.microsoft.com/office/drawing/2014/chart" uri="{C3380CC4-5D6E-409C-BE32-E72D297353CC}">
                <c16:uniqueId val="{00000003-1809-436A-928C-726782A67A0D}"/>
              </c:ext>
            </c:extLst>
          </c:dPt>
          <c:cat>
            <c:strRef>
              <c:f>Лист1!$A$2:$A$3</c:f>
              <c:strCache>
                <c:ptCount val="2"/>
                <c:pt idx="0">
                  <c:v>Кв. 3</c:v>
                </c:pt>
                <c:pt idx="1">
                  <c:v>Кв. 4</c:v>
                </c:pt>
              </c:strCache>
            </c:strRef>
          </c:cat>
          <c:val>
            <c:numRef>
              <c:f>Лист1!$B$2:$B$3</c:f>
              <c:numCache>
                <c:formatCode>General</c:formatCode>
                <c:ptCount val="2"/>
                <c:pt idx="0">
                  <c:v>67</c:v>
                </c:pt>
                <c:pt idx="1">
                  <c:v>33</c:v>
                </c:pt>
              </c:numCache>
            </c:numRef>
          </c:val>
          <c:extLst xmlns:c16r2="http://schemas.microsoft.com/office/drawing/2015/06/chart">
            <c:ext xmlns:c16="http://schemas.microsoft.com/office/drawing/2014/chart" uri="{C3380CC4-5D6E-409C-BE32-E72D297353CC}">
              <c16:uniqueId val="{00000004-1809-436A-928C-726782A67A0D}"/>
            </c:ext>
          </c:extLst>
        </c:ser>
        <c:dLbls>
          <c:showLegendKey val="0"/>
          <c:showVal val="0"/>
          <c:showCatName val="0"/>
          <c:showSerName val="0"/>
          <c:showPercent val="0"/>
          <c:showBubbleSize val="0"/>
          <c:showLeaderLines val="1"/>
        </c:dLbls>
        <c:firstSliceAng val="299"/>
      </c:pieChart>
      <c:spPr>
        <a:noFill/>
        <a:ln w="25400">
          <a:noFill/>
        </a:ln>
      </c:spPr>
    </c:plotArea>
    <c:plotVisOnly val="1"/>
    <c:dispBlanksAs val="gap"/>
    <c:showDLblsOverMax val="0"/>
  </c:chart>
  <c:txPr>
    <a:bodyPr/>
    <a:lstStyle/>
    <a:p>
      <a:pPr>
        <a:defRPr sz="180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970437779569962"/>
          <c:y val="2.8116843700136378E-2"/>
          <c:w val="0.3854781408093621"/>
          <c:h val="0.94318788925413521"/>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92D050">
                  <a:alpha val="55000"/>
                </a:srgbClr>
              </a:solidFill>
            </c:spPr>
            <c:extLst xmlns:c16r2="http://schemas.microsoft.com/office/drawing/2015/06/chart">
              <c:ext xmlns:c16="http://schemas.microsoft.com/office/drawing/2014/chart" uri="{C3380CC4-5D6E-409C-BE32-E72D297353CC}">
                <c16:uniqueId val="{00000001-5864-418F-84D1-B5B293F4C84A}"/>
              </c:ext>
            </c:extLst>
          </c:dPt>
          <c:dPt>
            <c:idx val="2"/>
            <c:invertIfNegative val="0"/>
            <c:bubble3D val="0"/>
            <c:spPr>
              <a:solidFill>
                <a:srgbClr val="92D050">
                  <a:alpha val="55000"/>
                </a:srgbClr>
              </a:solidFill>
            </c:spPr>
            <c:extLst xmlns:c16r2="http://schemas.microsoft.com/office/drawing/2015/06/chart">
              <c:ext xmlns:c16="http://schemas.microsoft.com/office/drawing/2014/chart" uri="{C3380CC4-5D6E-409C-BE32-E72D297353CC}">
                <c16:uniqueId val="{00000003-5864-418F-84D1-B5B293F4C84A}"/>
              </c:ext>
            </c:extLst>
          </c:dPt>
          <c:dLbls>
            <c:spPr>
              <a:noFill/>
              <a:ln>
                <a:noFill/>
              </a:ln>
              <a:effectLst/>
            </c:spPr>
            <c:txPr>
              <a:bodyPr/>
              <a:lstStyle/>
              <a:p>
                <a:pPr>
                  <a:defRPr sz="18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Лист1!$A$2:$A$5</c:f>
              <c:strCache>
                <c:ptCount val="4"/>
                <c:pt idx="0">
                  <c:v>приборостроение / instrumentation</c:v>
                </c:pt>
                <c:pt idx="1">
                  <c:v>производство строительных материалов / production of building materials</c:v>
                </c:pt>
                <c:pt idx="2">
                  <c:v>производство пищевых продуктов / food production</c:v>
                </c:pt>
                <c:pt idx="3">
                  <c:v>машиностроение / engineering</c:v>
                </c:pt>
              </c:strCache>
            </c:strRef>
          </c:cat>
          <c:val>
            <c:numRef>
              <c:f>Лист1!$B$2:$B$5</c:f>
              <c:numCache>
                <c:formatCode>_-* #,##0.0_р_._-;\-* #,##0.0_р_._-;_-* "-"??_р_._-;_-@_-</c:formatCode>
                <c:ptCount val="4"/>
                <c:pt idx="0">
                  <c:v>7.4</c:v>
                </c:pt>
                <c:pt idx="1">
                  <c:v>7.6</c:v>
                </c:pt>
                <c:pt idx="2">
                  <c:v>27.1</c:v>
                </c:pt>
                <c:pt idx="3">
                  <c:v>57.9</c:v>
                </c:pt>
              </c:numCache>
            </c:numRef>
          </c:val>
          <c:extLst xmlns:c16r2="http://schemas.microsoft.com/office/drawing/2015/06/chart">
            <c:ext xmlns:c16="http://schemas.microsoft.com/office/drawing/2014/chart" uri="{C3380CC4-5D6E-409C-BE32-E72D297353CC}">
              <c16:uniqueId val="{00000004-5864-418F-84D1-B5B293F4C84A}"/>
            </c:ext>
          </c:extLst>
        </c:ser>
        <c:dLbls>
          <c:showLegendKey val="0"/>
          <c:showVal val="0"/>
          <c:showCatName val="0"/>
          <c:showSerName val="0"/>
          <c:showPercent val="0"/>
          <c:showBubbleSize val="0"/>
        </c:dLbls>
        <c:gapWidth val="150"/>
        <c:axId val="91653632"/>
        <c:axId val="91655168"/>
      </c:barChart>
      <c:catAx>
        <c:axId val="91653632"/>
        <c:scaling>
          <c:orientation val="minMax"/>
        </c:scaling>
        <c:delete val="0"/>
        <c:axPos val="l"/>
        <c:numFmt formatCode="General" sourceLinked="0"/>
        <c:majorTickMark val="out"/>
        <c:minorTickMark val="none"/>
        <c:tickLblPos val="nextTo"/>
        <c:crossAx val="91655168"/>
        <c:crosses val="autoZero"/>
        <c:auto val="1"/>
        <c:lblAlgn val="ctr"/>
        <c:lblOffset val="100"/>
        <c:noMultiLvlLbl val="0"/>
      </c:catAx>
      <c:valAx>
        <c:axId val="91655168"/>
        <c:scaling>
          <c:orientation val="minMax"/>
        </c:scaling>
        <c:delete val="1"/>
        <c:axPos val="b"/>
        <c:numFmt formatCode="_-* #,##0.0_р_._-;\-* #,##0.0_р_._-;_-* &quot;-&quot;??_р_._-;_-@_-" sourceLinked="1"/>
        <c:majorTickMark val="out"/>
        <c:minorTickMark val="none"/>
        <c:tickLblPos val="nextTo"/>
        <c:crossAx val="91653632"/>
        <c:crosses val="autoZero"/>
        <c:crossBetween val="between"/>
      </c:valAx>
      <c:spPr>
        <a:noFill/>
        <a:ln w="25400">
          <a:noFill/>
        </a:ln>
      </c:spPr>
    </c:plotArea>
    <c:plotVisOnly val="1"/>
    <c:dispBlanksAs val="gap"/>
    <c:showDLblsOverMax val="0"/>
  </c:chart>
  <c:txPr>
    <a:bodyPr/>
    <a:lstStyle/>
    <a:p>
      <a:pPr>
        <a:defRPr sz="14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0992872304929042E-2"/>
          <c:y val="0.10294303602519916"/>
          <c:w val="0.93801425539014194"/>
          <c:h val="0.74899002344183163"/>
        </c:manualLayout>
      </c:layout>
      <c:barChart>
        <c:barDir val="col"/>
        <c:grouping val="clustered"/>
        <c:varyColors val="0"/>
        <c:ser>
          <c:idx val="0"/>
          <c:order val="0"/>
          <c:tx>
            <c:strRef>
              <c:f>Лист1!$B$1</c:f>
              <c:strCache>
                <c:ptCount val="1"/>
                <c:pt idx="0">
                  <c:v>валовой объем, млрд.руб. / gross production, mln. USD</c:v>
                </c:pt>
              </c:strCache>
            </c:strRef>
          </c:tx>
          <c:spPr>
            <a:solidFill>
              <a:schemeClr val="bg2">
                <a:lumMod val="90000"/>
              </a:schemeClr>
            </a:solidFill>
          </c:spPr>
          <c:invertIfNegative val="0"/>
          <c:dLbls>
            <c:dLbl>
              <c:idx val="0"/>
              <c:tx>
                <c:rich>
                  <a:bodyPr/>
                  <a:lstStyle/>
                  <a:p>
                    <a:r>
                      <a:rPr lang="en-US" smtClean="0"/>
                      <a:t>47 461 / 717,7</a:t>
                    </a:r>
                    <a:endParaRPr lang="en-US"/>
                  </a:p>
                </c:rich>
              </c:tx>
              <c:showLegendKey val="0"/>
              <c:showVal val="1"/>
              <c:showCatName val="0"/>
              <c:showSerName val="0"/>
              <c:showPercent val="0"/>
              <c:showBubbleSize val="0"/>
            </c:dLbl>
            <c:dLbl>
              <c:idx val="1"/>
              <c:tx>
                <c:rich>
                  <a:bodyPr/>
                  <a:lstStyle/>
                  <a:p>
                    <a:r>
                      <a:rPr lang="en-US" smtClean="0"/>
                      <a:t>49 898 / 754,5</a:t>
                    </a:r>
                    <a:endParaRPr lang="en-US"/>
                  </a:p>
                </c:rich>
              </c:tx>
              <c:showLegendKey val="0"/>
              <c:showVal val="1"/>
              <c:showCatName val="0"/>
              <c:showSerName val="0"/>
              <c:showPercent val="0"/>
              <c:showBubbleSize val="0"/>
            </c:dLbl>
            <c:dLbl>
              <c:idx val="2"/>
              <c:tx>
                <c:rich>
                  <a:bodyPr/>
                  <a:lstStyle/>
                  <a:p>
                    <a:r>
                      <a:rPr lang="en-US" smtClean="0"/>
                      <a:t>53 332 / 806,5</a:t>
                    </a:r>
                    <a:endParaRPr lang="en-US"/>
                  </a:p>
                </c:rich>
              </c:tx>
              <c:showLegendKey val="0"/>
              <c:showVal val="1"/>
              <c:showCatName val="0"/>
              <c:showSerName val="0"/>
              <c:showPercent val="0"/>
              <c:showBubbleSize val="0"/>
            </c:dLbl>
            <c:dLbl>
              <c:idx val="3"/>
              <c:tx>
                <c:rich>
                  <a:bodyPr/>
                  <a:lstStyle/>
                  <a:p>
                    <a:r>
                      <a:rPr lang="en-US" smtClean="0"/>
                      <a:t>53 897 / 815,0</a:t>
                    </a:r>
                    <a:endParaRPr lang="en-US"/>
                  </a:p>
                </c:rich>
              </c:tx>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numRef>
              <c:f>Лист1!$A$2:$A$5</c:f>
              <c:numCache>
                <c:formatCode>General</c:formatCode>
                <c:ptCount val="4"/>
                <c:pt idx="0">
                  <c:v>2015</c:v>
                </c:pt>
                <c:pt idx="1">
                  <c:v>2016</c:v>
                </c:pt>
                <c:pt idx="2">
                  <c:v>2017</c:v>
                </c:pt>
                <c:pt idx="3">
                  <c:v>2018</c:v>
                </c:pt>
              </c:numCache>
            </c:numRef>
          </c:cat>
          <c:val>
            <c:numRef>
              <c:f>Лист1!$B$2:$B$5</c:f>
              <c:numCache>
                <c:formatCode>General</c:formatCode>
                <c:ptCount val="4"/>
                <c:pt idx="0">
                  <c:v>47461</c:v>
                </c:pt>
                <c:pt idx="1">
                  <c:v>49898</c:v>
                </c:pt>
                <c:pt idx="2">
                  <c:v>53332</c:v>
                </c:pt>
                <c:pt idx="3">
                  <c:v>53897</c:v>
                </c:pt>
              </c:numCache>
            </c:numRef>
          </c:val>
          <c:extLst xmlns:c16r2="http://schemas.microsoft.com/office/drawing/2015/06/chart">
            <c:ext xmlns:c16="http://schemas.microsoft.com/office/drawing/2014/chart" uri="{C3380CC4-5D6E-409C-BE32-E72D297353CC}">
              <c16:uniqueId val="{00000005-1644-41A9-90B9-EC66C6E7EAE9}"/>
            </c:ext>
          </c:extLst>
        </c:ser>
        <c:ser>
          <c:idx val="1"/>
          <c:order val="1"/>
          <c:tx>
            <c:strRef>
              <c:f>Лист1!$C$1</c:f>
              <c:strCache>
                <c:ptCount val="1"/>
                <c:pt idx="0">
                  <c:v>объем геофизических работ, млрд.руб. / amount of geophysical work, mln. USD</c:v>
                </c:pt>
              </c:strCache>
            </c:strRef>
          </c:tx>
          <c:spPr>
            <a:solidFill>
              <a:srgbClr val="92D050"/>
            </a:solidFill>
          </c:spPr>
          <c:invertIfNegative val="0"/>
          <c:dLbls>
            <c:dLbl>
              <c:idx val="0"/>
              <c:tx>
                <c:rich>
                  <a:bodyPr/>
                  <a:lstStyle/>
                  <a:p>
                    <a:r>
                      <a:rPr lang="en-US" smtClean="0"/>
                      <a:t>21 999 / 332,7</a:t>
                    </a:r>
                    <a:endParaRPr lang="en-US"/>
                  </a:p>
                </c:rich>
              </c:tx>
              <c:showLegendKey val="0"/>
              <c:showVal val="1"/>
              <c:showCatName val="0"/>
              <c:showSerName val="0"/>
              <c:showPercent val="0"/>
              <c:showBubbleSize val="0"/>
            </c:dLbl>
            <c:dLbl>
              <c:idx val="1"/>
              <c:tx>
                <c:rich>
                  <a:bodyPr/>
                  <a:lstStyle/>
                  <a:p>
                    <a:r>
                      <a:rPr lang="en-US" smtClean="0"/>
                      <a:t>20 372 / 307,4</a:t>
                    </a:r>
                    <a:endParaRPr lang="en-US"/>
                  </a:p>
                </c:rich>
              </c:tx>
              <c:showLegendKey val="0"/>
              <c:showVal val="1"/>
              <c:showCatName val="0"/>
              <c:showSerName val="0"/>
              <c:showPercent val="0"/>
              <c:showBubbleSize val="0"/>
            </c:dLbl>
            <c:dLbl>
              <c:idx val="2"/>
              <c:tx>
                <c:rich>
                  <a:bodyPr/>
                  <a:lstStyle/>
                  <a:p>
                    <a:r>
                      <a:rPr lang="en-US" smtClean="0"/>
                      <a:t>21 778 / 329,3</a:t>
                    </a:r>
                    <a:endParaRPr lang="en-US"/>
                  </a:p>
                </c:rich>
              </c:tx>
              <c:showLegendKey val="0"/>
              <c:showVal val="1"/>
              <c:showCatName val="0"/>
              <c:showSerName val="0"/>
              <c:showPercent val="0"/>
              <c:showBubbleSize val="0"/>
            </c:dLbl>
            <c:dLbl>
              <c:idx val="3"/>
              <c:tx>
                <c:rich>
                  <a:bodyPr/>
                  <a:lstStyle/>
                  <a:p>
                    <a:r>
                      <a:rPr lang="en-US" smtClean="0"/>
                      <a:t>22 582 / 341,5</a:t>
                    </a:r>
                    <a:endParaRPr lang="en-US"/>
                  </a:p>
                </c:rich>
              </c:tx>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numRef>
              <c:f>Лист1!$A$2:$A$5</c:f>
              <c:numCache>
                <c:formatCode>General</c:formatCode>
                <c:ptCount val="4"/>
                <c:pt idx="0">
                  <c:v>2015</c:v>
                </c:pt>
                <c:pt idx="1">
                  <c:v>2016</c:v>
                </c:pt>
                <c:pt idx="2">
                  <c:v>2017</c:v>
                </c:pt>
                <c:pt idx="3">
                  <c:v>2018</c:v>
                </c:pt>
              </c:numCache>
            </c:numRef>
          </c:cat>
          <c:val>
            <c:numRef>
              <c:f>Лист1!$C$2:$C$5</c:f>
              <c:numCache>
                <c:formatCode>General</c:formatCode>
                <c:ptCount val="4"/>
                <c:pt idx="0">
                  <c:v>21999</c:v>
                </c:pt>
                <c:pt idx="1">
                  <c:v>20372</c:v>
                </c:pt>
                <c:pt idx="2">
                  <c:v>21778</c:v>
                </c:pt>
                <c:pt idx="3">
                  <c:v>22582</c:v>
                </c:pt>
              </c:numCache>
            </c:numRef>
          </c:val>
          <c:extLst xmlns:c16r2="http://schemas.microsoft.com/office/drawing/2015/06/chart">
            <c:ext xmlns:c16="http://schemas.microsoft.com/office/drawing/2014/chart" uri="{C3380CC4-5D6E-409C-BE32-E72D297353CC}">
              <c16:uniqueId val="{0000000B-1644-41A9-90B9-EC66C6E7EAE9}"/>
            </c:ext>
          </c:extLst>
        </c:ser>
        <c:dLbls>
          <c:showLegendKey val="0"/>
          <c:showVal val="0"/>
          <c:showCatName val="0"/>
          <c:showSerName val="0"/>
          <c:showPercent val="0"/>
          <c:showBubbleSize val="0"/>
        </c:dLbls>
        <c:gapWidth val="146"/>
        <c:axId val="92234880"/>
        <c:axId val="92236416"/>
      </c:barChart>
      <c:catAx>
        <c:axId val="92234880"/>
        <c:scaling>
          <c:orientation val="minMax"/>
        </c:scaling>
        <c:delete val="0"/>
        <c:axPos val="b"/>
        <c:numFmt formatCode="General" sourceLinked="1"/>
        <c:majorTickMark val="out"/>
        <c:minorTickMark val="none"/>
        <c:tickLblPos val="nextTo"/>
        <c:txPr>
          <a:bodyPr/>
          <a:lstStyle/>
          <a:p>
            <a:pPr>
              <a:defRPr sz="1200" b="0" baseline="0"/>
            </a:pPr>
            <a:endParaRPr lang="ru-RU"/>
          </a:p>
        </c:txPr>
        <c:crossAx val="92236416"/>
        <c:crosses val="autoZero"/>
        <c:auto val="1"/>
        <c:lblAlgn val="ctr"/>
        <c:lblOffset val="100"/>
        <c:noMultiLvlLbl val="0"/>
      </c:catAx>
      <c:valAx>
        <c:axId val="92236416"/>
        <c:scaling>
          <c:orientation val="minMax"/>
        </c:scaling>
        <c:delete val="1"/>
        <c:axPos val="l"/>
        <c:numFmt formatCode="General" sourceLinked="1"/>
        <c:majorTickMark val="out"/>
        <c:minorTickMark val="none"/>
        <c:tickLblPos val="nextTo"/>
        <c:crossAx val="92234880"/>
        <c:crosses val="autoZero"/>
        <c:crossBetween val="between"/>
      </c:valAx>
      <c:spPr>
        <a:noFill/>
        <a:ln w="25400">
          <a:noFill/>
        </a:ln>
      </c:spPr>
    </c:plotArea>
    <c:plotVisOnly val="1"/>
    <c:dispBlanksAs val="gap"/>
    <c:showDLblsOverMax val="0"/>
  </c:chart>
  <c:txPr>
    <a:bodyPr/>
    <a:lstStyle/>
    <a:p>
      <a:pPr>
        <a:defRPr sz="1800"/>
      </a:pPr>
      <a:endParaRPr lang="ru-RU"/>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D5883-FAF5-442A-B83F-923E89E77806}" type="datetimeFigureOut">
              <a:rPr lang="ru-RU" smtClean="0"/>
              <a:t>12.02.2019</a:t>
            </a:fld>
            <a:endParaRPr lang="ru-RU"/>
          </a:p>
        </p:txBody>
      </p:sp>
      <p:sp>
        <p:nvSpPr>
          <p:cNvPr id="4" name="Образ слайда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E9465-871F-47A0-A8AB-C944D41143BB}" type="slidenum">
              <a:rPr lang="ru-RU" smtClean="0"/>
              <a:t>‹#›</a:t>
            </a:fld>
            <a:endParaRPr lang="ru-RU"/>
          </a:p>
        </p:txBody>
      </p:sp>
    </p:spTree>
    <p:extLst>
      <p:ext uri="{BB962C8B-B14F-4D97-AF65-F5344CB8AC3E}">
        <p14:creationId xmlns:p14="http://schemas.microsoft.com/office/powerpoint/2010/main" val="2352186153"/>
      </p:ext>
    </p:extLst>
  </p:cSld>
  <p:clrMap bg1="lt1" tx1="dk1" bg2="lt2" tx2="dk2" accent1="accent1" accent2="accent2" accent3="accent3" accent4="accent4" accent5="accent5" accent6="accent6" hlink="hlink" folHlink="folHlink"/>
  <p:notesStyle>
    <a:lvl1pPr marL="0" algn="l" defTabSz="1001359" rtl="0" eaLnBrk="1" latinLnBrk="0" hangingPunct="1">
      <a:defRPr sz="1314" kern="1200">
        <a:solidFill>
          <a:schemeClr val="tx1"/>
        </a:solidFill>
        <a:latin typeface="+mn-lt"/>
        <a:ea typeface="+mn-ea"/>
        <a:cs typeface="+mn-cs"/>
      </a:defRPr>
    </a:lvl1pPr>
    <a:lvl2pPr marL="500680" algn="l" defTabSz="1001359" rtl="0" eaLnBrk="1" latinLnBrk="0" hangingPunct="1">
      <a:defRPr sz="1314" kern="1200">
        <a:solidFill>
          <a:schemeClr val="tx1"/>
        </a:solidFill>
        <a:latin typeface="+mn-lt"/>
        <a:ea typeface="+mn-ea"/>
        <a:cs typeface="+mn-cs"/>
      </a:defRPr>
    </a:lvl2pPr>
    <a:lvl3pPr marL="1001359" algn="l" defTabSz="1001359" rtl="0" eaLnBrk="1" latinLnBrk="0" hangingPunct="1">
      <a:defRPr sz="1314" kern="1200">
        <a:solidFill>
          <a:schemeClr val="tx1"/>
        </a:solidFill>
        <a:latin typeface="+mn-lt"/>
        <a:ea typeface="+mn-ea"/>
        <a:cs typeface="+mn-cs"/>
      </a:defRPr>
    </a:lvl3pPr>
    <a:lvl4pPr marL="1502039" algn="l" defTabSz="1001359" rtl="0" eaLnBrk="1" latinLnBrk="0" hangingPunct="1">
      <a:defRPr sz="1314" kern="1200">
        <a:solidFill>
          <a:schemeClr val="tx1"/>
        </a:solidFill>
        <a:latin typeface="+mn-lt"/>
        <a:ea typeface="+mn-ea"/>
        <a:cs typeface="+mn-cs"/>
      </a:defRPr>
    </a:lvl4pPr>
    <a:lvl5pPr marL="2002719" algn="l" defTabSz="1001359" rtl="0" eaLnBrk="1" latinLnBrk="0" hangingPunct="1">
      <a:defRPr sz="1314" kern="1200">
        <a:solidFill>
          <a:schemeClr val="tx1"/>
        </a:solidFill>
        <a:latin typeface="+mn-lt"/>
        <a:ea typeface="+mn-ea"/>
        <a:cs typeface="+mn-cs"/>
      </a:defRPr>
    </a:lvl5pPr>
    <a:lvl6pPr marL="2503399" algn="l" defTabSz="1001359" rtl="0" eaLnBrk="1" latinLnBrk="0" hangingPunct="1">
      <a:defRPr sz="1314" kern="1200">
        <a:solidFill>
          <a:schemeClr val="tx1"/>
        </a:solidFill>
        <a:latin typeface="+mn-lt"/>
        <a:ea typeface="+mn-ea"/>
        <a:cs typeface="+mn-cs"/>
      </a:defRPr>
    </a:lvl6pPr>
    <a:lvl7pPr marL="3004078" algn="l" defTabSz="1001359" rtl="0" eaLnBrk="1" latinLnBrk="0" hangingPunct="1">
      <a:defRPr sz="1314" kern="1200">
        <a:solidFill>
          <a:schemeClr val="tx1"/>
        </a:solidFill>
        <a:latin typeface="+mn-lt"/>
        <a:ea typeface="+mn-ea"/>
        <a:cs typeface="+mn-cs"/>
      </a:defRPr>
    </a:lvl7pPr>
    <a:lvl8pPr marL="3504758" algn="l" defTabSz="1001359" rtl="0" eaLnBrk="1" latinLnBrk="0" hangingPunct="1">
      <a:defRPr sz="1314" kern="1200">
        <a:solidFill>
          <a:schemeClr val="tx1"/>
        </a:solidFill>
        <a:latin typeface="+mn-lt"/>
        <a:ea typeface="+mn-ea"/>
        <a:cs typeface="+mn-cs"/>
      </a:defRPr>
    </a:lvl8pPr>
    <a:lvl9pPr marL="4005438" algn="l" defTabSz="1001359" rtl="0" eaLnBrk="1" latinLnBrk="0" hangingPunct="1">
      <a:defRPr sz="13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685800"/>
            <a:ext cx="48990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7D9E73-4820-414D-A6EE-12F7BA4E35F6}"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37033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49971" y="1237197"/>
            <a:ext cx="8099822" cy="2631887"/>
          </a:xfrm>
        </p:spPr>
        <p:txBody>
          <a:bodyPr anchor="b"/>
          <a:lstStyle>
            <a:lvl1pPr algn="ctr">
              <a:defRPr sz="6541"/>
            </a:lvl1pPr>
          </a:lstStyle>
          <a:p>
            <a:r>
              <a:rPr lang="ru-RU" smtClean="0"/>
              <a:t>Образец заголовка</a:t>
            </a:r>
            <a:endParaRPr lang="en-US" dirty="0"/>
          </a:p>
        </p:txBody>
      </p:sp>
      <p:sp>
        <p:nvSpPr>
          <p:cNvPr id="3" name="Subtitle 2"/>
          <p:cNvSpPr>
            <a:spLocks noGrp="1"/>
          </p:cNvSpPr>
          <p:nvPr>
            <p:ph type="subTitle" idx="1"/>
          </p:nvPr>
        </p:nvSpPr>
        <p:spPr>
          <a:xfrm>
            <a:off x="1349971" y="3970580"/>
            <a:ext cx="8099822" cy="1825171"/>
          </a:xfrm>
        </p:spPr>
        <p:txBody>
          <a:bodyPr/>
          <a:lstStyle>
            <a:lvl1pPr marL="0" indent="0" algn="ctr">
              <a:buNone/>
              <a:defRPr sz="2616"/>
            </a:lvl1pPr>
            <a:lvl2pPr marL="498439" indent="0" algn="ctr">
              <a:buNone/>
              <a:defRPr sz="2180"/>
            </a:lvl2pPr>
            <a:lvl3pPr marL="996879" indent="0" algn="ctr">
              <a:buNone/>
              <a:defRPr sz="1962"/>
            </a:lvl3pPr>
            <a:lvl4pPr marL="1495318" indent="0" algn="ctr">
              <a:buNone/>
              <a:defRPr sz="1744"/>
            </a:lvl4pPr>
            <a:lvl5pPr marL="1993758" indent="0" algn="ctr">
              <a:buNone/>
              <a:defRPr sz="1744"/>
            </a:lvl5pPr>
            <a:lvl6pPr marL="2492197" indent="0" algn="ctr">
              <a:buNone/>
              <a:defRPr sz="1744"/>
            </a:lvl6pPr>
            <a:lvl7pPr marL="2990637" indent="0" algn="ctr">
              <a:buNone/>
              <a:defRPr sz="1744"/>
            </a:lvl7pPr>
            <a:lvl8pPr marL="3489076" indent="0" algn="ctr">
              <a:buNone/>
              <a:defRPr sz="1744"/>
            </a:lvl8pPr>
            <a:lvl9pPr marL="3987516" indent="0" algn="ctr">
              <a:buNone/>
              <a:defRPr sz="174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01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931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402483"/>
            <a:ext cx="2328699" cy="640647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484" y="402483"/>
            <a:ext cx="6851100" cy="640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4710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49971" y="1237197"/>
            <a:ext cx="8099822" cy="2631887"/>
          </a:xfrm>
        </p:spPr>
        <p:txBody>
          <a:bodyPr anchor="b"/>
          <a:lstStyle>
            <a:lvl1pPr algn="ctr">
              <a:defRPr sz="6541"/>
            </a:lvl1pPr>
          </a:lstStyle>
          <a:p>
            <a:r>
              <a:rPr lang="ru-RU" smtClean="0"/>
              <a:t>Образец заголовка</a:t>
            </a:r>
            <a:endParaRPr lang="en-US" dirty="0"/>
          </a:p>
        </p:txBody>
      </p:sp>
      <p:sp>
        <p:nvSpPr>
          <p:cNvPr id="3" name="Subtitle 2"/>
          <p:cNvSpPr>
            <a:spLocks noGrp="1"/>
          </p:cNvSpPr>
          <p:nvPr>
            <p:ph type="subTitle" idx="1"/>
          </p:nvPr>
        </p:nvSpPr>
        <p:spPr>
          <a:xfrm>
            <a:off x="1349971" y="3970580"/>
            <a:ext cx="8099822" cy="1825171"/>
          </a:xfrm>
        </p:spPr>
        <p:txBody>
          <a:bodyPr/>
          <a:lstStyle>
            <a:lvl1pPr marL="0" indent="0" algn="ctr">
              <a:buNone/>
              <a:defRPr sz="2616"/>
            </a:lvl1pPr>
            <a:lvl2pPr marL="498439" indent="0" algn="ctr">
              <a:buNone/>
              <a:defRPr sz="2180"/>
            </a:lvl2pPr>
            <a:lvl3pPr marL="996879" indent="0" algn="ctr">
              <a:buNone/>
              <a:defRPr sz="1962"/>
            </a:lvl3pPr>
            <a:lvl4pPr marL="1495318" indent="0" algn="ctr">
              <a:buNone/>
              <a:defRPr sz="1744"/>
            </a:lvl4pPr>
            <a:lvl5pPr marL="1993758" indent="0" algn="ctr">
              <a:buNone/>
              <a:defRPr sz="1744"/>
            </a:lvl5pPr>
            <a:lvl6pPr marL="2492197" indent="0" algn="ctr">
              <a:buNone/>
              <a:defRPr sz="1744"/>
            </a:lvl6pPr>
            <a:lvl7pPr marL="2990637" indent="0" algn="ctr">
              <a:buNone/>
              <a:defRPr sz="1744"/>
            </a:lvl7pPr>
            <a:lvl8pPr marL="3489076" indent="0" algn="ctr">
              <a:buNone/>
              <a:defRPr sz="1744"/>
            </a:lvl8pPr>
            <a:lvl9pPr marL="3987516" indent="0" algn="ctr">
              <a:buNone/>
              <a:defRPr sz="1744"/>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01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7229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36859" y="1884670"/>
            <a:ext cx="9314796" cy="3144614"/>
          </a:xfrm>
        </p:spPr>
        <p:txBody>
          <a:bodyPr anchor="b"/>
          <a:lstStyle>
            <a:lvl1pPr>
              <a:defRPr sz="6541"/>
            </a:lvl1pPr>
          </a:lstStyle>
          <a:p>
            <a:r>
              <a:rPr lang="ru-RU" smtClean="0"/>
              <a:t>Образец заголовка</a:t>
            </a:r>
            <a:endParaRPr lang="en-US" dirty="0"/>
          </a:p>
        </p:txBody>
      </p:sp>
      <p:sp>
        <p:nvSpPr>
          <p:cNvPr id="3" name="Text Placeholder 2"/>
          <p:cNvSpPr>
            <a:spLocks noGrp="1"/>
          </p:cNvSpPr>
          <p:nvPr>
            <p:ph type="body" idx="1"/>
          </p:nvPr>
        </p:nvSpPr>
        <p:spPr>
          <a:xfrm>
            <a:off x="736859" y="5059037"/>
            <a:ext cx="9314796" cy="1653678"/>
          </a:xfrm>
        </p:spPr>
        <p:txBody>
          <a:bodyPr/>
          <a:lstStyle>
            <a:lvl1pPr marL="0" indent="0">
              <a:buNone/>
              <a:defRPr sz="2616">
                <a:solidFill>
                  <a:schemeClr val="tx1">
                    <a:tint val="75000"/>
                  </a:schemeClr>
                </a:solidFill>
              </a:defRPr>
            </a:lvl1pPr>
            <a:lvl2pPr marL="498439" indent="0">
              <a:buNone/>
              <a:defRPr sz="2180">
                <a:solidFill>
                  <a:schemeClr val="tx1">
                    <a:tint val="75000"/>
                  </a:schemeClr>
                </a:solidFill>
              </a:defRPr>
            </a:lvl2pPr>
            <a:lvl3pPr marL="996879" indent="0">
              <a:buNone/>
              <a:defRPr sz="1962">
                <a:solidFill>
                  <a:schemeClr val="tx1">
                    <a:tint val="75000"/>
                  </a:schemeClr>
                </a:solidFill>
              </a:defRPr>
            </a:lvl3pPr>
            <a:lvl4pPr marL="1495318" indent="0">
              <a:buNone/>
              <a:defRPr sz="1744">
                <a:solidFill>
                  <a:schemeClr val="tx1">
                    <a:tint val="75000"/>
                  </a:schemeClr>
                </a:solidFill>
              </a:defRPr>
            </a:lvl4pPr>
            <a:lvl5pPr marL="1993758" indent="0">
              <a:buNone/>
              <a:defRPr sz="1744">
                <a:solidFill>
                  <a:schemeClr val="tx1">
                    <a:tint val="75000"/>
                  </a:schemeClr>
                </a:solidFill>
              </a:defRPr>
            </a:lvl5pPr>
            <a:lvl6pPr marL="2492197" indent="0">
              <a:buNone/>
              <a:defRPr sz="1744">
                <a:solidFill>
                  <a:schemeClr val="tx1">
                    <a:tint val="75000"/>
                  </a:schemeClr>
                </a:solidFill>
              </a:defRPr>
            </a:lvl6pPr>
            <a:lvl7pPr marL="2990637" indent="0">
              <a:buNone/>
              <a:defRPr sz="1744">
                <a:solidFill>
                  <a:schemeClr val="tx1">
                    <a:tint val="75000"/>
                  </a:schemeClr>
                </a:solidFill>
              </a:defRPr>
            </a:lvl7pPr>
            <a:lvl8pPr marL="3489076" indent="0">
              <a:buNone/>
              <a:defRPr sz="1744">
                <a:solidFill>
                  <a:schemeClr val="tx1">
                    <a:tint val="75000"/>
                  </a:schemeClr>
                </a:solidFill>
              </a:defRPr>
            </a:lvl8pPr>
            <a:lvl9pPr marL="3987516" indent="0">
              <a:buNone/>
              <a:defRPr sz="17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2496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42484" y="2012414"/>
            <a:ext cx="4589899"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67381" y="2012414"/>
            <a:ext cx="4589899"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285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43892" y="402484"/>
            <a:ext cx="9314796" cy="146118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43890" y="1853171"/>
            <a:ext cx="4568806" cy="908210"/>
          </a:xfrm>
        </p:spPr>
        <p:txBody>
          <a:bodyPr anchor="b"/>
          <a:lstStyle>
            <a:lvl1pPr marL="0" indent="0">
              <a:buNone/>
              <a:defRPr sz="2616" b="1"/>
            </a:lvl1pPr>
            <a:lvl2pPr marL="498439" indent="0">
              <a:buNone/>
              <a:defRPr sz="2180" b="1"/>
            </a:lvl2pPr>
            <a:lvl3pPr marL="996879" indent="0">
              <a:buNone/>
              <a:defRPr sz="1962" b="1"/>
            </a:lvl3pPr>
            <a:lvl4pPr marL="1495318" indent="0">
              <a:buNone/>
              <a:defRPr sz="1744" b="1"/>
            </a:lvl4pPr>
            <a:lvl5pPr marL="1993758" indent="0">
              <a:buNone/>
              <a:defRPr sz="1744" b="1"/>
            </a:lvl5pPr>
            <a:lvl6pPr marL="2492197" indent="0">
              <a:buNone/>
              <a:defRPr sz="1744" b="1"/>
            </a:lvl6pPr>
            <a:lvl7pPr marL="2990637" indent="0">
              <a:buNone/>
              <a:defRPr sz="1744" b="1"/>
            </a:lvl7pPr>
            <a:lvl8pPr marL="3489076" indent="0">
              <a:buNone/>
              <a:defRPr sz="1744" b="1"/>
            </a:lvl8pPr>
            <a:lvl9pPr marL="3987516" indent="0">
              <a:buNone/>
              <a:defRPr sz="1744" b="1"/>
            </a:lvl9pPr>
          </a:lstStyle>
          <a:p>
            <a:pPr lvl="0"/>
            <a:r>
              <a:rPr lang="ru-RU" smtClean="0"/>
              <a:t>Образец текста</a:t>
            </a:r>
          </a:p>
        </p:txBody>
      </p:sp>
      <p:sp>
        <p:nvSpPr>
          <p:cNvPr id="4" name="Content Placeholder 3"/>
          <p:cNvSpPr>
            <a:spLocks noGrp="1"/>
          </p:cNvSpPr>
          <p:nvPr>
            <p:ph sz="half" idx="2"/>
          </p:nvPr>
        </p:nvSpPr>
        <p:spPr>
          <a:xfrm>
            <a:off x="743890" y="2761381"/>
            <a:ext cx="4568806"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67380" y="1853171"/>
            <a:ext cx="4591306" cy="908210"/>
          </a:xfrm>
        </p:spPr>
        <p:txBody>
          <a:bodyPr anchor="b"/>
          <a:lstStyle>
            <a:lvl1pPr marL="0" indent="0">
              <a:buNone/>
              <a:defRPr sz="2616" b="1"/>
            </a:lvl1pPr>
            <a:lvl2pPr marL="498439" indent="0">
              <a:buNone/>
              <a:defRPr sz="2180" b="1"/>
            </a:lvl2pPr>
            <a:lvl3pPr marL="996879" indent="0">
              <a:buNone/>
              <a:defRPr sz="1962" b="1"/>
            </a:lvl3pPr>
            <a:lvl4pPr marL="1495318" indent="0">
              <a:buNone/>
              <a:defRPr sz="1744" b="1"/>
            </a:lvl4pPr>
            <a:lvl5pPr marL="1993758" indent="0">
              <a:buNone/>
              <a:defRPr sz="1744" b="1"/>
            </a:lvl5pPr>
            <a:lvl6pPr marL="2492197" indent="0">
              <a:buNone/>
              <a:defRPr sz="1744" b="1"/>
            </a:lvl6pPr>
            <a:lvl7pPr marL="2990637" indent="0">
              <a:buNone/>
              <a:defRPr sz="1744" b="1"/>
            </a:lvl7pPr>
            <a:lvl8pPr marL="3489076" indent="0">
              <a:buNone/>
              <a:defRPr sz="1744" b="1"/>
            </a:lvl8pPr>
            <a:lvl9pPr marL="3987516" indent="0">
              <a:buNone/>
              <a:defRPr sz="1744" b="1"/>
            </a:lvl9pPr>
          </a:lstStyle>
          <a:p>
            <a:pPr lvl="0"/>
            <a:r>
              <a:rPr lang="ru-RU" smtClean="0"/>
              <a:t>Образец текста</a:t>
            </a:r>
          </a:p>
        </p:txBody>
      </p:sp>
      <p:sp>
        <p:nvSpPr>
          <p:cNvPr id="6" name="Content Placeholder 5"/>
          <p:cNvSpPr>
            <a:spLocks noGrp="1"/>
          </p:cNvSpPr>
          <p:nvPr>
            <p:ph sz="quarter" idx="4"/>
          </p:nvPr>
        </p:nvSpPr>
        <p:spPr>
          <a:xfrm>
            <a:off x="5467380" y="2761381"/>
            <a:ext cx="4591306"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76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590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7389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3892" y="503978"/>
            <a:ext cx="3483205" cy="1763924"/>
          </a:xfrm>
        </p:spPr>
        <p:txBody>
          <a:bodyPr anchor="b"/>
          <a:lstStyle>
            <a:lvl1pPr>
              <a:defRPr sz="3489"/>
            </a:lvl1pPr>
          </a:lstStyle>
          <a:p>
            <a:r>
              <a:rPr lang="ru-RU" smtClean="0"/>
              <a:t>Образец заголовка</a:t>
            </a:r>
            <a:endParaRPr lang="en-US" dirty="0"/>
          </a:p>
        </p:txBody>
      </p:sp>
      <p:sp>
        <p:nvSpPr>
          <p:cNvPr id="3" name="Content Placeholder 2"/>
          <p:cNvSpPr>
            <a:spLocks noGrp="1"/>
          </p:cNvSpPr>
          <p:nvPr>
            <p:ph idx="1"/>
          </p:nvPr>
        </p:nvSpPr>
        <p:spPr>
          <a:xfrm>
            <a:off x="4591307" y="1088455"/>
            <a:ext cx="5467381" cy="5372269"/>
          </a:xfrm>
        </p:spPr>
        <p:txBody>
          <a:bodyPr/>
          <a:lstStyle>
            <a:lvl1pPr>
              <a:defRPr sz="3489"/>
            </a:lvl1pPr>
            <a:lvl2pPr>
              <a:defRPr sz="3053"/>
            </a:lvl2pPr>
            <a:lvl3pPr>
              <a:defRPr sz="2616"/>
            </a:lvl3pPr>
            <a:lvl4pPr>
              <a:defRPr sz="2180"/>
            </a:lvl4pPr>
            <a:lvl5pPr>
              <a:defRPr sz="2180"/>
            </a:lvl5pPr>
            <a:lvl6pPr>
              <a:defRPr sz="2180"/>
            </a:lvl6pPr>
            <a:lvl7pPr>
              <a:defRPr sz="2180"/>
            </a:lvl7pPr>
            <a:lvl8pPr>
              <a:defRPr sz="2180"/>
            </a:lvl8pPr>
            <a:lvl9pPr>
              <a:defRPr sz="218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43892" y="2267902"/>
            <a:ext cx="3483205" cy="4201570"/>
          </a:xfrm>
        </p:spPr>
        <p:txBody>
          <a:bodyPr/>
          <a:lstStyle>
            <a:lvl1pPr marL="0" indent="0">
              <a:buNone/>
              <a:defRPr sz="1744"/>
            </a:lvl1pPr>
            <a:lvl2pPr marL="498439" indent="0">
              <a:buNone/>
              <a:defRPr sz="1526"/>
            </a:lvl2pPr>
            <a:lvl3pPr marL="996879" indent="0">
              <a:buNone/>
              <a:defRPr sz="1308"/>
            </a:lvl3pPr>
            <a:lvl4pPr marL="1495318" indent="0">
              <a:buNone/>
              <a:defRPr sz="1090"/>
            </a:lvl4pPr>
            <a:lvl5pPr marL="1993758" indent="0">
              <a:buNone/>
              <a:defRPr sz="1090"/>
            </a:lvl5pPr>
            <a:lvl6pPr marL="2492197" indent="0">
              <a:buNone/>
              <a:defRPr sz="1090"/>
            </a:lvl6pPr>
            <a:lvl7pPr marL="2990637" indent="0">
              <a:buNone/>
              <a:defRPr sz="1090"/>
            </a:lvl7pPr>
            <a:lvl8pPr marL="3489076" indent="0">
              <a:buNone/>
              <a:defRPr sz="1090"/>
            </a:lvl8pPr>
            <a:lvl9pPr marL="3987516" indent="0">
              <a:buNone/>
              <a:defRPr sz="1090"/>
            </a:lvl9pPr>
          </a:lstStyle>
          <a:p>
            <a:pPr lvl="0"/>
            <a:r>
              <a:rPr lang="ru-RU" smtClean="0"/>
              <a:t>Образец текста</a:t>
            </a:r>
          </a:p>
        </p:txBody>
      </p:sp>
      <p:sp>
        <p:nvSpPr>
          <p:cNvPr id="5" name="Date Placeholder 4"/>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692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7229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3892" y="503978"/>
            <a:ext cx="3483205" cy="1763924"/>
          </a:xfrm>
        </p:spPr>
        <p:txBody>
          <a:bodyPr anchor="b"/>
          <a:lstStyle>
            <a:lvl1pPr>
              <a:defRPr sz="3489"/>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591307" y="1088455"/>
            <a:ext cx="5467381" cy="5372269"/>
          </a:xfrm>
        </p:spPr>
        <p:txBody>
          <a:bodyPr anchor="t"/>
          <a:lstStyle>
            <a:lvl1pPr marL="0" indent="0">
              <a:buNone/>
              <a:defRPr sz="3489"/>
            </a:lvl1pPr>
            <a:lvl2pPr marL="498439" indent="0">
              <a:buNone/>
              <a:defRPr sz="3053"/>
            </a:lvl2pPr>
            <a:lvl3pPr marL="996879" indent="0">
              <a:buNone/>
              <a:defRPr sz="2616"/>
            </a:lvl3pPr>
            <a:lvl4pPr marL="1495318" indent="0">
              <a:buNone/>
              <a:defRPr sz="2180"/>
            </a:lvl4pPr>
            <a:lvl5pPr marL="1993758" indent="0">
              <a:buNone/>
              <a:defRPr sz="2180"/>
            </a:lvl5pPr>
            <a:lvl6pPr marL="2492197" indent="0">
              <a:buNone/>
              <a:defRPr sz="2180"/>
            </a:lvl6pPr>
            <a:lvl7pPr marL="2990637" indent="0">
              <a:buNone/>
              <a:defRPr sz="2180"/>
            </a:lvl7pPr>
            <a:lvl8pPr marL="3489076" indent="0">
              <a:buNone/>
              <a:defRPr sz="2180"/>
            </a:lvl8pPr>
            <a:lvl9pPr marL="3987516" indent="0">
              <a:buNone/>
              <a:defRPr sz="2180"/>
            </a:lvl9pPr>
          </a:lstStyle>
          <a:p>
            <a:r>
              <a:rPr lang="ru-RU" smtClean="0"/>
              <a:t>Вставка рисунка</a:t>
            </a:r>
            <a:endParaRPr lang="en-US" dirty="0"/>
          </a:p>
        </p:txBody>
      </p:sp>
      <p:sp>
        <p:nvSpPr>
          <p:cNvPr id="4" name="Text Placeholder 3"/>
          <p:cNvSpPr>
            <a:spLocks noGrp="1"/>
          </p:cNvSpPr>
          <p:nvPr>
            <p:ph type="body" sz="half" idx="2"/>
          </p:nvPr>
        </p:nvSpPr>
        <p:spPr>
          <a:xfrm>
            <a:off x="743892" y="2267902"/>
            <a:ext cx="3483205" cy="4201570"/>
          </a:xfrm>
        </p:spPr>
        <p:txBody>
          <a:bodyPr/>
          <a:lstStyle>
            <a:lvl1pPr marL="0" indent="0">
              <a:buNone/>
              <a:defRPr sz="1744"/>
            </a:lvl1pPr>
            <a:lvl2pPr marL="498439" indent="0">
              <a:buNone/>
              <a:defRPr sz="1526"/>
            </a:lvl2pPr>
            <a:lvl3pPr marL="996879" indent="0">
              <a:buNone/>
              <a:defRPr sz="1308"/>
            </a:lvl3pPr>
            <a:lvl4pPr marL="1495318" indent="0">
              <a:buNone/>
              <a:defRPr sz="1090"/>
            </a:lvl4pPr>
            <a:lvl5pPr marL="1993758" indent="0">
              <a:buNone/>
              <a:defRPr sz="1090"/>
            </a:lvl5pPr>
            <a:lvl6pPr marL="2492197" indent="0">
              <a:buNone/>
              <a:defRPr sz="1090"/>
            </a:lvl6pPr>
            <a:lvl7pPr marL="2990637" indent="0">
              <a:buNone/>
              <a:defRPr sz="1090"/>
            </a:lvl7pPr>
            <a:lvl8pPr marL="3489076" indent="0">
              <a:buNone/>
              <a:defRPr sz="1090"/>
            </a:lvl8pPr>
            <a:lvl9pPr marL="3987516" indent="0">
              <a:buNone/>
              <a:defRPr sz="1090"/>
            </a:lvl9pPr>
          </a:lstStyle>
          <a:p>
            <a:pPr lvl="0"/>
            <a:r>
              <a:rPr lang="ru-RU" smtClean="0"/>
              <a:t>Образец текста</a:t>
            </a:r>
          </a:p>
        </p:txBody>
      </p:sp>
      <p:sp>
        <p:nvSpPr>
          <p:cNvPr id="5" name="Date Placeholder 4"/>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42844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9315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402483"/>
            <a:ext cx="2328699" cy="640647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484" y="402483"/>
            <a:ext cx="6851100" cy="640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471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36859" y="1884670"/>
            <a:ext cx="9314796" cy="3144614"/>
          </a:xfrm>
        </p:spPr>
        <p:txBody>
          <a:bodyPr anchor="b"/>
          <a:lstStyle>
            <a:lvl1pPr>
              <a:defRPr sz="6541"/>
            </a:lvl1pPr>
          </a:lstStyle>
          <a:p>
            <a:r>
              <a:rPr lang="ru-RU" smtClean="0"/>
              <a:t>Образец заголовка</a:t>
            </a:r>
            <a:endParaRPr lang="en-US" dirty="0"/>
          </a:p>
        </p:txBody>
      </p:sp>
      <p:sp>
        <p:nvSpPr>
          <p:cNvPr id="3" name="Text Placeholder 2"/>
          <p:cNvSpPr>
            <a:spLocks noGrp="1"/>
          </p:cNvSpPr>
          <p:nvPr>
            <p:ph type="body" idx="1"/>
          </p:nvPr>
        </p:nvSpPr>
        <p:spPr>
          <a:xfrm>
            <a:off x="736859" y="5059037"/>
            <a:ext cx="9314796" cy="1653678"/>
          </a:xfrm>
        </p:spPr>
        <p:txBody>
          <a:bodyPr/>
          <a:lstStyle>
            <a:lvl1pPr marL="0" indent="0">
              <a:buNone/>
              <a:defRPr sz="2616">
                <a:solidFill>
                  <a:schemeClr val="tx1">
                    <a:tint val="75000"/>
                  </a:schemeClr>
                </a:solidFill>
              </a:defRPr>
            </a:lvl1pPr>
            <a:lvl2pPr marL="498439" indent="0">
              <a:buNone/>
              <a:defRPr sz="2180">
                <a:solidFill>
                  <a:schemeClr val="tx1">
                    <a:tint val="75000"/>
                  </a:schemeClr>
                </a:solidFill>
              </a:defRPr>
            </a:lvl2pPr>
            <a:lvl3pPr marL="996879" indent="0">
              <a:buNone/>
              <a:defRPr sz="1962">
                <a:solidFill>
                  <a:schemeClr val="tx1">
                    <a:tint val="75000"/>
                  </a:schemeClr>
                </a:solidFill>
              </a:defRPr>
            </a:lvl3pPr>
            <a:lvl4pPr marL="1495318" indent="0">
              <a:buNone/>
              <a:defRPr sz="1744">
                <a:solidFill>
                  <a:schemeClr val="tx1">
                    <a:tint val="75000"/>
                  </a:schemeClr>
                </a:solidFill>
              </a:defRPr>
            </a:lvl4pPr>
            <a:lvl5pPr marL="1993758" indent="0">
              <a:buNone/>
              <a:defRPr sz="1744">
                <a:solidFill>
                  <a:schemeClr val="tx1">
                    <a:tint val="75000"/>
                  </a:schemeClr>
                </a:solidFill>
              </a:defRPr>
            </a:lvl5pPr>
            <a:lvl6pPr marL="2492197" indent="0">
              <a:buNone/>
              <a:defRPr sz="1744">
                <a:solidFill>
                  <a:schemeClr val="tx1">
                    <a:tint val="75000"/>
                  </a:schemeClr>
                </a:solidFill>
              </a:defRPr>
            </a:lvl6pPr>
            <a:lvl7pPr marL="2990637" indent="0">
              <a:buNone/>
              <a:defRPr sz="1744">
                <a:solidFill>
                  <a:schemeClr val="tx1">
                    <a:tint val="75000"/>
                  </a:schemeClr>
                </a:solidFill>
              </a:defRPr>
            </a:lvl7pPr>
            <a:lvl8pPr marL="3489076" indent="0">
              <a:buNone/>
              <a:defRPr sz="1744">
                <a:solidFill>
                  <a:schemeClr val="tx1">
                    <a:tint val="75000"/>
                  </a:schemeClr>
                </a:solidFill>
              </a:defRPr>
            </a:lvl8pPr>
            <a:lvl9pPr marL="3987516" indent="0">
              <a:buNone/>
              <a:defRPr sz="17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249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42484" y="2012414"/>
            <a:ext cx="4589899"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67381" y="2012414"/>
            <a:ext cx="4589899"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285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43892" y="402484"/>
            <a:ext cx="9314796" cy="146118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43890" y="1853171"/>
            <a:ext cx="4568806" cy="908210"/>
          </a:xfrm>
        </p:spPr>
        <p:txBody>
          <a:bodyPr anchor="b"/>
          <a:lstStyle>
            <a:lvl1pPr marL="0" indent="0">
              <a:buNone/>
              <a:defRPr sz="2616" b="1"/>
            </a:lvl1pPr>
            <a:lvl2pPr marL="498439" indent="0">
              <a:buNone/>
              <a:defRPr sz="2180" b="1"/>
            </a:lvl2pPr>
            <a:lvl3pPr marL="996879" indent="0">
              <a:buNone/>
              <a:defRPr sz="1962" b="1"/>
            </a:lvl3pPr>
            <a:lvl4pPr marL="1495318" indent="0">
              <a:buNone/>
              <a:defRPr sz="1744" b="1"/>
            </a:lvl4pPr>
            <a:lvl5pPr marL="1993758" indent="0">
              <a:buNone/>
              <a:defRPr sz="1744" b="1"/>
            </a:lvl5pPr>
            <a:lvl6pPr marL="2492197" indent="0">
              <a:buNone/>
              <a:defRPr sz="1744" b="1"/>
            </a:lvl6pPr>
            <a:lvl7pPr marL="2990637" indent="0">
              <a:buNone/>
              <a:defRPr sz="1744" b="1"/>
            </a:lvl7pPr>
            <a:lvl8pPr marL="3489076" indent="0">
              <a:buNone/>
              <a:defRPr sz="1744" b="1"/>
            </a:lvl8pPr>
            <a:lvl9pPr marL="3987516" indent="0">
              <a:buNone/>
              <a:defRPr sz="1744" b="1"/>
            </a:lvl9pPr>
          </a:lstStyle>
          <a:p>
            <a:pPr lvl="0"/>
            <a:r>
              <a:rPr lang="ru-RU" smtClean="0"/>
              <a:t>Образец текста</a:t>
            </a:r>
          </a:p>
        </p:txBody>
      </p:sp>
      <p:sp>
        <p:nvSpPr>
          <p:cNvPr id="4" name="Content Placeholder 3"/>
          <p:cNvSpPr>
            <a:spLocks noGrp="1"/>
          </p:cNvSpPr>
          <p:nvPr>
            <p:ph sz="half" idx="2"/>
          </p:nvPr>
        </p:nvSpPr>
        <p:spPr>
          <a:xfrm>
            <a:off x="743890" y="2761381"/>
            <a:ext cx="4568806"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67380" y="1853171"/>
            <a:ext cx="4591306" cy="908210"/>
          </a:xfrm>
        </p:spPr>
        <p:txBody>
          <a:bodyPr anchor="b"/>
          <a:lstStyle>
            <a:lvl1pPr marL="0" indent="0">
              <a:buNone/>
              <a:defRPr sz="2616" b="1"/>
            </a:lvl1pPr>
            <a:lvl2pPr marL="498439" indent="0">
              <a:buNone/>
              <a:defRPr sz="2180" b="1"/>
            </a:lvl2pPr>
            <a:lvl3pPr marL="996879" indent="0">
              <a:buNone/>
              <a:defRPr sz="1962" b="1"/>
            </a:lvl3pPr>
            <a:lvl4pPr marL="1495318" indent="0">
              <a:buNone/>
              <a:defRPr sz="1744" b="1"/>
            </a:lvl4pPr>
            <a:lvl5pPr marL="1993758" indent="0">
              <a:buNone/>
              <a:defRPr sz="1744" b="1"/>
            </a:lvl5pPr>
            <a:lvl6pPr marL="2492197" indent="0">
              <a:buNone/>
              <a:defRPr sz="1744" b="1"/>
            </a:lvl6pPr>
            <a:lvl7pPr marL="2990637" indent="0">
              <a:buNone/>
              <a:defRPr sz="1744" b="1"/>
            </a:lvl7pPr>
            <a:lvl8pPr marL="3489076" indent="0">
              <a:buNone/>
              <a:defRPr sz="1744" b="1"/>
            </a:lvl8pPr>
            <a:lvl9pPr marL="3987516" indent="0">
              <a:buNone/>
              <a:defRPr sz="1744" b="1"/>
            </a:lvl9pPr>
          </a:lstStyle>
          <a:p>
            <a:pPr lvl="0"/>
            <a:r>
              <a:rPr lang="ru-RU" smtClean="0"/>
              <a:t>Образец текста</a:t>
            </a:r>
          </a:p>
        </p:txBody>
      </p:sp>
      <p:sp>
        <p:nvSpPr>
          <p:cNvPr id="6" name="Content Placeholder 5"/>
          <p:cNvSpPr>
            <a:spLocks noGrp="1"/>
          </p:cNvSpPr>
          <p:nvPr>
            <p:ph sz="quarter" idx="4"/>
          </p:nvPr>
        </p:nvSpPr>
        <p:spPr>
          <a:xfrm>
            <a:off x="5467380" y="2761381"/>
            <a:ext cx="4591306"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76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590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738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3892" y="503978"/>
            <a:ext cx="3483205" cy="1763924"/>
          </a:xfrm>
        </p:spPr>
        <p:txBody>
          <a:bodyPr anchor="b"/>
          <a:lstStyle>
            <a:lvl1pPr>
              <a:defRPr sz="3489"/>
            </a:lvl1pPr>
          </a:lstStyle>
          <a:p>
            <a:r>
              <a:rPr lang="ru-RU" smtClean="0"/>
              <a:t>Образец заголовка</a:t>
            </a:r>
            <a:endParaRPr lang="en-US" dirty="0"/>
          </a:p>
        </p:txBody>
      </p:sp>
      <p:sp>
        <p:nvSpPr>
          <p:cNvPr id="3" name="Content Placeholder 2"/>
          <p:cNvSpPr>
            <a:spLocks noGrp="1"/>
          </p:cNvSpPr>
          <p:nvPr>
            <p:ph idx="1"/>
          </p:nvPr>
        </p:nvSpPr>
        <p:spPr>
          <a:xfrm>
            <a:off x="4591307" y="1088455"/>
            <a:ext cx="5467381" cy="5372269"/>
          </a:xfrm>
        </p:spPr>
        <p:txBody>
          <a:bodyPr/>
          <a:lstStyle>
            <a:lvl1pPr>
              <a:defRPr sz="3489"/>
            </a:lvl1pPr>
            <a:lvl2pPr>
              <a:defRPr sz="3053"/>
            </a:lvl2pPr>
            <a:lvl3pPr>
              <a:defRPr sz="2616"/>
            </a:lvl3pPr>
            <a:lvl4pPr>
              <a:defRPr sz="2180"/>
            </a:lvl4pPr>
            <a:lvl5pPr>
              <a:defRPr sz="2180"/>
            </a:lvl5pPr>
            <a:lvl6pPr>
              <a:defRPr sz="2180"/>
            </a:lvl6pPr>
            <a:lvl7pPr>
              <a:defRPr sz="2180"/>
            </a:lvl7pPr>
            <a:lvl8pPr>
              <a:defRPr sz="2180"/>
            </a:lvl8pPr>
            <a:lvl9pPr>
              <a:defRPr sz="218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43892" y="2267902"/>
            <a:ext cx="3483205" cy="4201570"/>
          </a:xfrm>
        </p:spPr>
        <p:txBody>
          <a:bodyPr/>
          <a:lstStyle>
            <a:lvl1pPr marL="0" indent="0">
              <a:buNone/>
              <a:defRPr sz="1744"/>
            </a:lvl1pPr>
            <a:lvl2pPr marL="498439" indent="0">
              <a:buNone/>
              <a:defRPr sz="1526"/>
            </a:lvl2pPr>
            <a:lvl3pPr marL="996879" indent="0">
              <a:buNone/>
              <a:defRPr sz="1308"/>
            </a:lvl3pPr>
            <a:lvl4pPr marL="1495318" indent="0">
              <a:buNone/>
              <a:defRPr sz="1090"/>
            </a:lvl4pPr>
            <a:lvl5pPr marL="1993758" indent="0">
              <a:buNone/>
              <a:defRPr sz="1090"/>
            </a:lvl5pPr>
            <a:lvl6pPr marL="2492197" indent="0">
              <a:buNone/>
              <a:defRPr sz="1090"/>
            </a:lvl6pPr>
            <a:lvl7pPr marL="2990637" indent="0">
              <a:buNone/>
              <a:defRPr sz="1090"/>
            </a:lvl7pPr>
            <a:lvl8pPr marL="3489076" indent="0">
              <a:buNone/>
              <a:defRPr sz="1090"/>
            </a:lvl8pPr>
            <a:lvl9pPr marL="3987516" indent="0">
              <a:buNone/>
              <a:defRPr sz="1090"/>
            </a:lvl9pPr>
          </a:lstStyle>
          <a:p>
            <a:pPr lvl="0"/>
            <a:r>
              <a:rPr lang="ru-RU" smtClean="0"/>
              <a:t>Образец текста</a:t>
            </a:r>
          </a:p>
        </p:txBody>
      </p:sp>
      <p:sp>
        <p:nvSpPr>
          <p:cNvPr id="5" name="Date Placeholder 4"/>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692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3892" y="503978"/>
            <a:ext cx="3483205" cy="1763924"/>
          </a:xfrm>
        </p:spPr>
        <p:txBody>
          <a:bodyPr anchor="b"/>
          <a:lstStyle>
            <a:lvl1pPr>
              <a:defRPr sz="3489"/>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591307" y="1088455"/>
            <a:ext cx="5467381" cy="5372269"/>
          </a:xfrm>
        </p:spPr>
        <p:txBody>
          <a:bodyPr anchor="t"/>
          <a:lstStyle>
            <a:lvl1pPr marL="0" indent="0">
              <a:buNone/>
              <a:defRPr sz="3489"/>
            </a:lvl1pPr>
            <a:lvl2pPr marL="498439" indent="0">
              <a:buNone/>
              <a:defRPr sz="3053"/>
            </a:lvl2pPr>
            <a:lvl3pPr marL="996879" indent="0">
              <a:buNone/>
              <a:defRPr sz="2616"/>
            </a:lvl3pPr>
            <a:lvl4pPr marL="1495318" indent="0">
              <a:buNone/>
              <a:defRPr sz="2180"/>
            </a:lvl4pPr>
            <a:lvl5pPr marL="1993758" indent="0">
              <a:buNone/>
              <a:defRPr sz="2180"/>
            </a:lvl5pPr>
            <a:lvl6pPr marL="2492197" indent="0">
              <a:buNone/>
              <a:defRPr sz="2180"/>
            </a:lvl6pPr>
            <a:lvl7pPr marL="2990637" indent="0">
              <a:buNone/>
              <a:defRPr sz="2180"/>
            </a:lvl7pPr>
            <a:lvl8pPr marL="3489076" indent="0">
              <a:buNone/>
              <a:defRPr sz="2180"/>
            </a:lvl8pPr>
            <a:lvl9pPr marL="3987516" indent="0">
              <a:buNone/>
              <a:defRPr sz="2180"/>
            </a:lvl9pPr>
          </a:lstStyle>
          <a:p>
            <a:r>
              <a:rPr lang="ru-RU" smtClean="0"/>
              <a:t>Вставка рисунка</a:t>
            </a:r>
            <a:endParaRPr lang="en-US" dirty="0"/>
          </a:p>
        </p:txBody>
      </p:sp>
      <p:sp>
        <p:nvSpPr>
          <p:cNvPr id="4" name="Text Placeholder 3"/>
          <p:cNvSpPr>
            <a:spLocks noGrp="1"/>
          </p:cNvSpPr>
          <p:nvPr>
            <p:ph type="body" sz="half" idx="2"/>
          </p:nvPr>
        </p:nvSpPr>
        <p:spPr>
          <a:xfrm>
            <a:off x="743892" y="2267902"/>
            <a:ext cx="3483205" cy="4201570"/>
          </a:xfrm>
        </p:spPr>
        <p:txBody>
          <a:bodyPr/>
          <a:lstStyle>
            <a:lvl1pPr marL="0" indent="0">
              <a:buNone/>
              <a:defRPr sz="1744"/>
            </a:lvl1pPr>
            <a:lvl2pPr marL="498439" indent="0">
              <a:buNone/>
              <a:defRPr sz="1526"/>
            </a:lvl2pPr>
            <a:lvl3pPr marL="996879" indent="0">
              <a:buNone/>
              <a:defRPr sz="1308"/>
            </a:lvl3pPr>
            <a:lvl4pPr marL="1495318" indent="0">
              <a:buNone/>
              <a:defRPr sz="1090"/>
            </a:lvl4pPr>
            <a:lvl5pPr marL="1993758" indent="0">
              <a:buNone/>
              <a:defRPr sz="1090"/>
            </a:lvl5pPr>
            <a:lvl6pPr marL="2492197" indent="0">
              <a:buNone/>
              <a:defRPr sz="1090"/>
            </a:lvl6pPr>
            <a:lvl7pPr marL="2990637" indent="0">
              <a:buNone/>
              <a:defRPr sz="1090"/>
            </a:lvl7pPr>
            <a:lvl8pPr marL="3489076" indent="0">
              <a:buNone/>
              <a:defRPr sz="1090"/>
            </a:lvl8pPr>
            <a:lvl9pPr marL="3987516" indent="0">
              <a:buNone/>
              <a:defRPr sz="1090"/>
            </a:lvl9pPr>
          </a:lstStyle>
          <a:p>
            <a:pPr lvl="0"/>
            <a:r>
              <a:rPr lang="ru-RU" smtClean="0"/>
              <a:t>Образец текста</a:t>
            </a:r>
          </a:p>
        </p:txBody>
      </p:sp>
      <p:sp>
        <p:nvSpPr>
          <p:cNvPr id="5" name="Date Placeholder 4"/>
          <p:cNvSpPr>
            <a:spLocks noGrp="1"/>
          </p:cNvSpPr>
          <p:nvPr>
            <p:ph type="dt" sz="half" idx="10"/>
          </p:nvPr>
        </p:nvSpPr>
        <p:spPr/>
        <p:txBody>
          <a:bodyPr/>
          <a:lstStyle/>
          <a:p>
            <a:fld id="{A0C58C7F-BBF6-4E37-B98F-845EFB8212E6}" type="datetimeFigureOut">
              <a:rPr lang="ru-RU" smtClean="0">
                <a:solidFill>
                  <a:prstClr val="black">
                    <a:tint val="75000"/>
                  </a:prstClr>
                </a:solidFill>
              </a:rPr>
              <a:pPr/>
              <a:t>12.02.2019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DC41903-6FF4-4FD4-A079-A8D1831C1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4284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5" y="402484"/>
            <a:ext cx="9314796" cy="146118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42485" y="2012414"/>
            <a:ext cx="9314796" cy="47965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2484" y="7006702"/>
            <a:ext cx="2429947" cy="402483"/>
          </a:xfrm>
          <a:prstGeom prst="rect">
            <a:avLst/>
          </a:prstGeom>
        </p:spPr>
        <p:txBody>
          <a:bodyPr vert="horz" lIns="91440" tIns="45720" rIns="91440" bIns="45720" rtlCol="0" anchor="ctr"/>
          <a:lstStyle>
            <a:lvl1pPr algn="l">
              <a:defRPr sz="1308">
                <a:solidFill>
                  <a:schemeClr val="tx1">
                    <a:tint val="75000"/>
                  </a:schemeClr>
                </a:solidFill>
              </a:defRPr>
            </a:lvl1pPr>
          </a:lstStyle>
          <a:p>
            <a:pPr defTabSz="996879"/>
            <a:fld id="{A0C58C7F-BBF6-4E37-B98F-845EFB8212E6}" type="datetimeFigureOut">
              <a:rPr lang="ru-RU" smtClean="0">
                <a:solidFill>
                  <a:prstClr val="black">
                    <a:tint val="75000"/>
                  </a:prstClr>
                </a:solidFill>
              </a:rPr>
              <a:pPr defTabSz="996879"/>
              <a:t>12.02.2019</a:t>
            </a:fld>
            <a:endParaRPr lang="ru-RU">
              <a:solidFill>
                <a:prstClr val="black">
                  <a:tint val="75000"/>
                </a:prstClr>
              </a:solidFill>
            </a:endParaRPr>
          </a:p>
        </p:txBody>
      </p:sp>
      <p:sp>
        <p:nvSpPr>
          <p:cNvPr id="5" name="Footer Placeholder 4"/>
          <p:cNvSpPr>
            <a:spLocks noGrp="1"/>
          </p:cNvSpPr>
          <p:nvPr>
            <p:ph type="ftr" sz="quarter" idx="3"/>
          </p:nvPr>
        </p:nvSpPr>
        <p:spPr>
          <a:xfrm>
            <a:off x="3577423" y="7006702"/>
            <a:ext cx="3644920" cy="402483"/>
          </a:xfrm>
          <a:prstGeom prst="rect">
            <a:avLst/>
          </a:prstGeom>
        </p:spPr>
        <p:txBody>
          <a:bodyPr vert="horz" lIns="91440" tIns="45720" rIns="91440" bIns="45720" rtlCol="0" anchor="ctr"/>
          <a:lstStyle>
            <a:lvl1pPr algn="ctr">
              <a:defRPr sz="1308">
                <a:solidFill>
                  <a:schemeClr val="tx1">
                    <a:tint val="75000"/>
                  </a:schemeClr>
                </a:solidFill>
              </a:defRPr>
            </a:lvl1pPr>
          </a:lstStyle>
          <a:p>
            <a:pPr defTabSz="996879"/>
            <a:endParaRPr lang="ru-RU">
              <a:solidFill>
                <a:prstClr val="black">
                  <a:tint val="75000"/>
                </a:prstClr>
              </a:solidFill>
            </a:endParaRPr>
          </a:p>
        </p:txBody>
      </p:sp>
      <p:sp>
        <p:nvSpPr>
          <p:cNvPr id="6" name="Slide Number Placeholder 5"/>
          <p:cNvSpPr>
            <a:spLocks noGrp="1"/>
          </p:cNvSpPr>
          <p:nvPr>
            <p:ph type="sldNum" sz="quarter" idx="4"/>
          </p:nvPr>
        </p:nvSpPr>
        <p:spPr>
          <a:xfrm>
            <a:off x="7627333" y="7006702"/>
            <a:ext cx="2429947" cy="402483"/>
          </a:xfrm>
          <a:prstGeom prst="rect">
            <a:avLst/>
          </a:prstGeom>
        </p:spPr>
        <p:txBody>
          <a:bodyPr vert="horz" lIns="91440" tIns="45720" rIns="91440" bIns="45720" rtlCol="0" anchor="ctr"/>
          <a:lstStyle>
            <a:lvl1pPr algn="r">
              <a:defRPr sz="1308">
                <a:solidFill>
                  <a:schemeClr val="tx1">
                    <a:tint val="75000"/>
                  </a:schemeClr>
                </a:solidFill>
              </a:defRPr>
            </a:lvl1pPr>
          </a:lstStyle>
          <a:p>
            <a:pPr defTabSz="996879"/>
            <a:fld id="{5DC41903-6FF4-4FD4-A079-A8D1831C1E92}" type="slidenum">
              <a:rPr lang="ru-RU" smtClean="0">
                <a:solidFill>
                  <a:prstClr val="black">
                    <a:tint val="75000"/>
                  </a:prstClr>
                </a:solidFill>
              </a:rPr>
              <a:pPr defTabSz="996879"/>
              <a:t>‹#›</a:t>
            </a:fld>
            <a:endParaRPr lang="ru-RU">
              <a:solidFill>
                <a:prstClr val="black">
                  <a:tint val="75000"/>
                </a:prstClr>
              </a:solidFill>
            </a:endParaRPr>
          </a:p>
        </p:txBody>
      </p:sp>
    </p:spTree>
    <p:extLst>
      <p:ext uri="{BB962C8B-B14F-4D97-AF65-F5344CB8AC3E}">
        <p14:creationId xmlns:p14="http://schemas.microsoft.com/office/powerpoint/2010/main" val="30604676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96879" rtl="0" eaLnBrk="1" latinLnBrk="0" hangingPunct="1">
        <a:lnSpc>
          <a:spcPct val="90000"/>
        </a:lnSpc>
        <a:spcBef>
          <a:spcPct val="0"/>
        </a:spcBef>
        <a:buNone/>
        <a:defRPr sz="4797" kern="1200">
          <a:solidFill>
            <a:schemeClr val="tx1"/>
          </a:solidFill>
          <a:latin typeface="+mj-lt"/>
          <a:ea typeface="+mj-ea"/>
          <a:cs typeface="+mj-cs"/>
        </a:defRPr>
      </a:lvl1pPr>
    </p:titleStyle>
    <p:bodyStyle>
      <a:lvl1pPr marL="249220" indent="-249220" algn="l" defTabSz="996879" rtl="0" eaLnBrk="1" latinLnBrk="0" hangingPunct="1">
        <a:lnSpc>
          <a:spcPct val="90000"/>
        </a:lnSpc>
        <a:spcBef>
          <a:spcPts val="1090"/>
        </a:spcBef>
        <a:buFont typeface="Arial" panose="020B0604020202020204" pitchFamily="34" charset="0"/>
        <a:buChar char="•"/>
        <a:defRPr sz="3053" kern="1200">
          <a:solidFill>
            <a:schemeClr val="tx1"/>
          </a:solidFill>
          <a:latin typeface="+mn-lt"/>
          <a:ea typeface="+mn-ea"/>
          <a:cs typeface="+mn-cs"/>
        </a:defRPr>
      </a:lvl1pPr>
      <a:lvl2pPr marL="747659" indent="-249220" algn="l" defTabSz="996879" rtl="0" eaLnBrk="1" latinLnBrk="0" hangingPunct="1">
        <a:lnSpc>
          <a:spcPct val="90000"/>
        </a:lnSpc>
        <a:spcBef>
          <a:spcPts val="545"/>
        </a:spcBef>
        <a:buFont typeface="Arial" panose="020B0604020202020204" pitchFamily="34" charset="0"/>
        <a:buChar char="•"/>
        <a:defRPr sz="2616" kern="1200">
          <a:solidFill>
            <a:schemeClr val="tx1"/>
          </a:solidFill>
          <a:latin typeface="+mn-lt"/>
          <a:ea typeface="+mn-ea"/>
          <a:cs typeface="+mn-cs"/>
        </a:defRPr>
      </a:lvl2pPr>
      <a:lvl3pPr marL="1246099" indent="-249220" algn="l" defTabSz="996879" rtl="0" eaLnBrk="1" latinLnBrk="0" hangingPunct="1">
        <a:lnSpc>
          <a:spcPct val="90000"/>
        </a:lnSpc>
        <a:spcBef>
          <a:spcPts val="545"/>
        </a:spcBef>
        <a:buFont typeface="Arial" panose="020B0604020202020204" pitchFamily="34" charset="0"/>
        <a:buChar char="•"/>
        <a:defRPr sz="2180" kern="1200">
          <a:solidFill>
            <a:schemeClr val="tx1"/>
          </a:solidFill>
          <a:latin typeface="+mn-lt"/>
          <a:ea typeface="+mn-ea"/>
          <a:cs typeface="+mn-cs"/>
        </a:defRPr>
      </a:lvl3pPr>
      <a:lvl4pPr marL="1744538"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4pPr>
      <a:lvl5pPr marL="2242977"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5pPr>
      <a:lvl6pPr marL="2741417"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6pPr>
      <a:lvl7pPr marL="3239856"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7pPr>
      <a:lvl8pPr marL="3738296"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8pPr>
      <a:lvl9pPr marL="4236735"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9pPr>
    </p:bodyStyle>
    <p:otherStyle>
      <a:defPPr>
        <a:defRPr lang="en-US"/>
      </a:defPPr>
      <a:lvl1pPr marL="0" algn="l" defTabSz="996879" rtl="0" eaLnBrk="1" latinLnBrk="0" hangingPunct="1">
        <a:defRPr sz="1962" kern="1200">
          <a:solidFill>
            <a:schemeClr val="tx1"/>
          </a:solidFill>
          <a:latin typeface="+mn-lt"/>
          <a:ea typeface="+mn-ea"/>
          <a:cs typeface="+mn-cs"/>
        </a:defRPr>
      </a:lvl1pPr>
      <a:lvl2pPr marL="498439" algn="l" defTabSz="996879" rtl="0" eaLnBrk="1" latinLnBrk="0" hangingPunct="1">
        <a:defRPr sz="1962" kern="1200">
          <a:solidFill>
            <a:schemeClr val="tx1"/>
          </a:solidFill>
          <a:latin typeface="+mn-lt"/>
          <a:ea typeface="+mn-ea"/>
          <a:cs typeface="+mn-cs"/>
        </a:defRPr>
      </a:lvl2pPr>
      <a:lvl3pPr marL="996879" algn="l" defTabSz="996879" rtl="0" eaLnBrk="1" latinLnBrk="0" hangingPunct="1">
        <a:defRPr sz="1962" kern="1200">
          <a:solidFill>
            <a:schemeClr val="tx1"/>
          </a:solidFill>
          <a:latin typeface="+mn-lt"/>
          <a:ea typeface="+mn-ea"/>
          <a:cs typeface="+mn-cs"/>
        </a:defRPr>
      </a:lvl3pPr>
      <a:lvl4pPr marL="1495318" algn="l" defTabSz="996879" rtl="0" eaLnBrk="1" latinLnBrk="0" hangingPunct="1">
        <a:defRPr sz="1962" kern="1200">
          <a:solidFill>
            <a:schemeClr val="tx1"/>
          </a:solidFill>
          <a:latin typeface="+mn-lt"/>
          <a:ea typeface="+mn-ea"/>
          <a:cs typeface="+mn-cs"/>
        </a:defRPr>
      </a:lvl4pPr>
      <a:lvl5pPr marL="1993758" algn="l" defTabSz="996879" rtl="0" eaLnBrk="1" latinLnBrk="0" hangingPunct="1">
        <a:defRPr sz="1962" kern="1200">
          <a:solidFill>
            <a:schemeClr val="tx1"/>
          </a:solidFill>
          <a:latin typeface="+mn-lt"/>
          <a:ea typeface="+mn-ea"/>
          <a:cs typeface="+mn-cs"/>
        </a:defRPr>
      </a:lvl5pPr>
      <a:lvl6pPr marL="2492197" algn="l" defTabSz="996879" rtl="0" eaLnBrk="1" latinLnBrk="0" hangingPunct="1">
        <a:defRPr sz="1962" kern="1200">
          <a:solidFill>
            <a:schemeClr val="tx1"/>
          </a:solidFill>
          <a:latin typeface="+mn-lt"/>
          <a:ea typeface="+mn-ea"/>
          <a:cs typeface="+mn-cs"/>
        </a:defRPr>
      </a:lvl6pPr>
      <a:lvl7pPr marL="2990637" algn="l" defTabSz="996879" rtl="0" eaLnBrk="1" latinLnBrk="0" hangingPunct="1">
        <a:defRPr sz="1962" kern="1200">
          <a:solidFill>
            <a:schemeClr val="tx1"/>
          </a:solidFill>
          <a:latin typeface="+mn-lt"/>
          <a:ea typeface="+mn-ea"/>
          <a:cs typeface="+mn-cs"/>
        </a:defRPr>
      </a:lvl7pPr>
      <a:lvl8pPr marL="3489076" algn="l" defTabSz="996879" rtl="0" eaLnBrk="1" latinLnBrk="0" hangingPunct="1">
        <a:defRPr sz="1962" kern="1200">
          <a:solidFill>
            <a:schemeClr val="tx1"/>
          </a:solidFill>
          <a:latin typeface="+mn-lt"/>
          <a:ea typeface="+mn-ea"/>
          <a:cs typeface="+mn-cs"/>
        </a:defRPr>
      </a:lvl8pPr>
      <a:lvl9pPr marL="3987516" algn="l" defTabSz="996879" rtl="0" eaLnBrk="1" latinLnBrk="0" hangingPunct="1">
        <a:defRPr sz="19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5" y="402484"/>
            <a:ext cx="9314796" cy="146118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42485" y="2012414"/>
            <a:ext cx="9314796" cy="47965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2484" y="7006702"/>
            <a:ext cx="2429947" cy="402483"/>
          </a:xfrm>
          <a:prstGeom prst="rect">
            <a:avLst/>
          </a:prstGeom>
        </p:spPr>
        <p:txBody>
          <a:bodyPr vert="horz" lIns="91440" tIns="45720" rIns="91440" bIns="45720" rtlCol="0" anchor="ctr"/>
          <a:lstStyle>
            <a:lvl1pPr algn="l">
              <a:defRPr sz="1308">
                <a:solidFill>
                  <a:schemeClr val="tx1">
                    <a:tint val="75000"/>
                  </a:schemeClr>
                </a:solidFill>
              </a:defRPr>
            </a:lvl1pPr>
          </a:lstStyle>
          <a:p>
            <a:pPr defTabSz="996879"/>
            <a:fld id="{A0C58C7F-BBF6-4E37-B98F-845EFB8212E6}" type="datetimeFigureOut">
              <a:rPr lang="ru-RU" smtClean="0">
                <a:solidFill>
                  <a:prstClr val="black">
                    <a:tint val="75000"/>
                  </a:prstClr>
                </a:solidFill>
              </a:rPr>
              <a:pPr defTabSz="996879"/>
              <a:t>12.02.2019</a:t>
            </a:fld>
            <a:endParaRPr lang="ru-RU">
              <a:solidFill>
                <a:prstClr val="black">
                  <a:tint val="75000"/>
                </a:prstClr>
              </a:solidFill>
            </a:endParaRPr>
          </a:p>
        </p:txBody>
      </p:sp>
      <p:sp>
        <p:nvSpPr>
          <p:cNvPr id="5" name="Footer Placeholder 4"/>
          <p:cNvSpPr>
            <a:spLocks noGrp="1"/>
          </p:cNvSpPr>
          <p:nvPr>
            <p:ph type="ftr" sz="quarter" idx="3"/>
          </p:nvPr>
        </p:nvSpPr>
        <p:spPr>
          <a:xfrm>
            <a:off x="3577423" y="7006702"/>
            <a:ext cx="3644920" cy="402483"/>
          </a:xfrm>
          <a:prstGeom prst="rect">
            <a:avLst/>
          </a:prstGeom>
        </p:spPr>
        <p:txBody>
          <a:bodyPr vert="horz" lIns="91440" tIns="45720" rIns="91440" bIns="45720" rtlCol="0" anchor="ctr"/>
          <a:lstStyle>
            <a:lvl1pPr algn="ctr">
              <a:defRPr sz="1308">
                <a:solidFill>
                  <a:schemeClr val="tx1">
                    <a:tint val="75000"/>
                  </a:schemeClr>
                </a:solidFill>
              </a:defRPr>
            </a:lvl1pPr>
          </a:lstStyle>
          <a:p>
            <a:pPr defTabSz="996879"/>
            <a:endParaRPr lang="ru-RU">
              <a:solidFill>
                <a:prstClr val="black">
                  <a:tint val="75000"/>
                </a:prstClr>
              </a:solidFill>
            </a:endParaRPr>
          </a:p>
        </p:txBody>
      </p:sp>
      <p:sp>
        <p:nvSpPr>
          <p:cNvPr id="6" name="Slide Number Placeholder 5"/>
          <p:cNvSpPr>
            <a:spLocks noGrp="1"/>
          </p:cNvSpPr>
          <p:nvPr>
            <p:ph type="sldNum" sz="quarter" idx="4"/>
          </p:nvPr>
        </p:nvSpPr>
        <p:spPr>
          <a:xfrm>
            <a:off x="7627333" y="7006702"/>
            <a:ext cx="2429947" cy="402483"/>
          </a:xfrm>
          <a:prstGeom prst="rect">
            <a:avLst/>
          </a:prstGeom>
        </p:spPr>
        <p:txBody>
          <a:bodyPr vert="horz" lIns="91440" tIns="45720" rIns="91440" bIns="45720" rtlCol="0" anchor="ctr"/>
          <a:lstStyle>
            <a:lvl1pPr algn="r">
              <a:defRPr sz="1308">
                <a:solidFill>
                  <a:schemeClr val="tx1">
                    <a:tint val="75000"/>
                  </a:schemeClr>
                </a:solidFill>
              </a:defRPr>
            </a:lvl1pPr>
          </a:lstStyle>
          <a:p>
            <a:pPr defTabSz="996879"/>
            <a:fld id="{5DC41903-6FF4-4FD4-A079-A8D1831C1E92}" type="slidenum">
              <a:rPr lang="ru-RU" smtClean="0">
                <a:solidFill>
                  <a:prstClr val="black">
                    <a:tint val="75000"/>
                  </a:prstClr>
                </a:solidFill>
              </a:rPr>
              <a:pPr defTabSz="996879"/>
              <a:t>‹#›</a:t>
            </a:fld>
            <a:endParaRPr lang="ru-RU">
              <a:solidFill>
                <a:prstClr val="black">
                  <a:tint val="75000"/>
                </a:prstClr>
              </a:solidFill>
            </a:endParaRPr>
          </a:p>
        </p:txBody>
      </p:sp>
    </p:spTree>
    <p:extLst>
      <p:ext uri="{BB962C8B-B14F-4D97-AF65-F5344CB8AC3E}">
        <p14:creationId xmlns:p14="http://schemas.microsoft.com/office/powerpoint/2010/main" val="30604676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96879" rtl="0" eaLnBrk="1" latinLnBrk="0" hangingPunct="1">
        <a:lnSpc>
          <a:spcPct val="90000"/>
        </a:lnSpc>
        <a:spcBef>
          <a:spcPct val="0"/>
        </a:spcBef>
        <a:buNone/>
        <a:defRPr sz="4797" kern="1200">
          <a:solidFill>
            <a:schemeClr val="tx1"/>
          </a:solidFill>
          <a:latin typeface="+mj-lt"/>
          <a:ea typeface="+mj-ea"/>
          <a:cs typeface="+mj-cs"/>
        </a:defRPr>
      </a:lvl1pPr>
    </p:titleStyle>
    <p:bodyStyle>
      <a:lvl1pPr marL="249220" indent="-249220" algn="l" defTabSz="996879" rtl="0" eaLnBrk="1" latinLnBrk="0" hangingPunct="1">
        <a:lnSpc>
          <a:spcPct val="90000"/>
        </a:lnSpc>
        <a:spcBef>
          <a:spcPts val="1090"/>
        </a:spcBef>
        <a:buFont typeface="Arial" panose="020B0604020202020204" pitchFamily="34" charset="0"/>
        <a:buChar char="•"/>
        <a:defRPr sz="3053" kern="1200">
          <a:solidFill>
            <a:schemeClr val="tx1"/>
          </a:solidFill>
          <a:latin typeface="+mn-lt"/>
          <a:ea typeface="+mn-ea"/>
          <a:cs typeface="+mn-cs"/>
        </a:defRPr>
      </a:lvl1pPr>
      <a:lvl2pPr marL="747659" indent="-249220" algn="l" defTabSz="996879" rtl="0" eaLnBrk="1" latinLnBrk="0" hangingPunct="1">
        <a:lnSpc>
          <a:spcPct val="90000"/>
        </a:lnSpc>
        <a:spcBef>
          <a:spcPts val="545"/>
        </a:spcBef>
        <a:buFont typeface="Arial" panose="020B0604020202020204" pitchFamily="34" charset="0"/>
        <a:buChar char="•"/>
        <a:defRPr sz="2616" kern="1200">
          <a:solidFill>
            <a:schemeClr val="tx1"/>
          </a:solidFill>
          <a:latin typeface="+mn-lt"/>
          <a:ea typeface="+mn-ea"/>
          <a:cs typeface="+mn-cs"/>
        </a:defRPr>
      </a:lvl2pPr>
      <a:lvl3pPr marL="1246099" indent="-249220" algn="l" defTabSz="996879" rtl="0" eaLnBrk="1" latinLnBrk="0" hangingPunct="1">
        <a:lnSpc>
          <a:spcPct val="90000"/>
        </a:lnSpc>
        <a:spcBef>
          <a:spcPts val="545"/>
        </a:spcBef>
        <a:buFont typeface="Arial" panose="020B0604020202020204" pitchFamily="34" charset="0"/>
        <a:buChar char="•"/>
        <a:defRPr sz="2180" kern="1200">
          <a:solidFill>
            <a:schemeClr val="tx1"/>
          </a:solidFill>
          <a:latin typeface="+mn-lt"/>
          <a:ea typeface="+mn-ea"/>
          <a:cs typeface="+mn-cs"/>
        </a:defRPr>
      </a:lvl3pPr>
      <a:lvl4pPr marL="1744538"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4pPr>
      <a:lvl5pPr marL="2242977"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5pPr>
      <a:lvl6pPr marL="2741417"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6pPr>
      <a:lvl7pPr marL="3239856"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7pPr>
      <a:lvl8pPr marL="3738296"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8pPr>
      <a:lvl9pPr marL="4236735" indent="-249220" algn="l" defTabSz="996879" rtl="0" eaLnBrk="1" latinLnBrk="0" hangingPunct="1">
        <a:lnSpc>
          <a:spcPct val="90000"/>
        </a:lnSpc>
        <a:spcBef>
          <a:spcPts val="545"/>
        </a:spcBef>
        <a:buFont typeface="Arial" panose="020B0604020202020204" pitchFamily="34" charset="0"/>
        <a:buChar char="•"/>
        <a:defRPr sz="1962" kern="1200">
          <a:solidFill>
            <a:schemeClr val="tx1"/>
          </a:solidFill>
          <a:latin typeface="+mn-lt"/>
          <a:ea typeface="+mn-ea"/>
          <a:cs typeface="+mn-cs"/>
        </a:defRPr>
      </a:lvl9pPr>
    </p:bodyStyle>
    <p:otherStyle>
      <a:defPPr>
        <a:defRPr lang="en-US"/>
      </a:defPPr>
      <a:lvl1pPr marL="0" algn="l" defTabSz="996879" rtl="0" eaLnBrk="1" latinLnBrk="0" hangingPunct="1">
        <a:defRPr sz="1962" kern="1200">
          <a:solidFill>
            <a:schemeClr val="tx1"/>
          </a:solidFill>
          <a:latin typeface="+mn-lt"/>
          <a:ea typeface="+mn-ea"/>
          <a:cs typeface="+mn-cs"/>
        </a:defRPr>
      </a:lvl1pPr>
      <a:lvl2pPr marL="498439" algn="l" defTabSz="996879" rtl="0" eaLnBrk="1" latinLnBrk="0" hangingPunct="1">
        <a:defRPr sz="1962" kern="1200">
          <a:solidFill>
            <a:schemeClr val="tx1"/>
          </a:solidFill>
          <a:latin typeface="+mn-lt"/>
          <a:ea typeface="+mn-ea"/>
          <a:cs typeface="+mn-cs"/>
        </a:defRPr>
      </a:lvl2pPr>
      <a:lvl3pPr marL="996879" algn="l" defTabSz="996879" rtl="0" eaLnBrk="1" latinLnBrk="0" hangingPunct="1">
        <a:defRPr sz="1962" kern="1200">
          <a:solidFill>
            <a:schemeClr val="tx1"/>
          </a:solidFill>
          <a:latin typeface="+mn-lt"/>
          <a:ea typeface="+mn-ea"/>
          <a:cs typeface="+mn-cs"/>
        </a:defRPr>
      </a:lvl3pPr>
      <a:lvl4pPr marL="1495318" algn="l" defTabSz="996879" rtl="0" eaLnBrk="1" latinLnBrk="0" hangingPunct="1">
        <a:defRPr sz="1962" kern="1200">
          <a:solidFill>
            <a:schemeClr val="tx1"/>
          </a:solidFill>
          <a:latin typeface="+mn-lt"/>
          <a:ea typeface="+mn-ea"/>
          <a:cs typeface="+mn-cs"/>
        </a:defRPr>
      </a:lvl4pPr>
      <a:lvl5pPr marL="1993758" algn="l" defTabSz="996879" rtl="0" eaLnBrk="1" latinLnBrk="0" hangingPunct="1">
        <a:defRPr sz="1962" kern="1200">
          <a:solidFill>
            <a:schemeClr val="tx1"/>
          </a:solidFill>
          <a:latin typeface="+mn-lt"/>
          <a:ea typeface="+mn-ea"/>
          <a:cs typeface="+mn-cs"/>
        </a:defRPr>
      </a:lvl5pPr>
      <a:lvl6pPr marL="2492197" algn="l" defTabSz="996879" rtl="0" eaLnBrk="1" latinLnBrk="0" hangingPunct="1">
        <a:defRPr sz="1962" kern="1200">
          <a:solidFill>
            <a:schemeClr val="tx1"/>
          </a:solidFill>
          <a:latin typeface="+mn-lt"/>
          <a:ea typeface="+mn-ea"/>
          <a:cs typeface="+mn-cs"/>
        </a:defRPr>
      </a:lvl6pPr>
      <a:lvl7pPr marL="2990637" algn="l" defTabSz="996879" rtl="0" eaLnBrk="1" latinLnBrk="0" hangingPunct="1">
        <a:defRPr sz="1962" kern="1200">
          <a:solidFill>
            <a:schemeClr val="tx1"/>
          </a:solidFill>
          <a:latin typeface="+mn-lt"/>
          <a:ea typeface="+mn-ea"/>
          <a:cs typeface="+mn-cs"/>
        </a:defRPr>
      </a:lvl7pPr>
      <a:lvl8pPr marL="3489076" algn="l" defTabSz="996879" rtl="0" eaLnBrk="1" latinLnBrk="0" hangingPunct="1">
        <a:defRPr sz="1962" kern="1200">
          <a:solidFill>
            <a:schemeClr val="tx1"/>
          </a:solidFill>
          <a:latin typeface="+mn-lt"/>
          <a:ea typeface="+mn-ea"/>
          <a:cs typeface="+mn-cs"/>
        </a:defRPr>
      </a:lvl8pPr>
      <a:lvl9pPr marL="3987516" algn="l" defTabSz="996879" rtl="0" eaLnBrk="1" latinLnBrk="0" hangingPunct="1">
        <a:defRPr sz="19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2.png"/><Relationship Id="rId18" Type="http://schemas.openxmlformats.org/officeDocument/2006/relationships/image" Target="../media/image55.jpeg"/><Relationship Id="rId3" Type="http://schemas.openxmlformats.org/officeDocument/2006/relationships/image" Target="../media/image46.png"/><Relationship Id="rId7" Type="http://schemas.openxmlformats.org/officeDocument/2006/relationships/image" Target="../media/image48.png"/><Relationship Id="rId12" Type="http://schemas.microsoft.com/office/2007/relationships/hdphoto" Target="../media/hdphoto6.wdp"/><Relationship Id="rId17" Type="http://schemas.openxmlformats.org/officeDocument/2006/relationships/image" Target="../media/image54.png"/><Relationship Id="rId2" Type="http://schemas.openxmlformats.org/officeDocument/2006/relationships/notesSlide" Target="../notesSlides/notesSlide18.xml"/><Relationship Id="rId16" Type="http://schemas.microsoft.com/office/2007/relationships/hdphoto" Target="../media/hdphoto8.wdp"/><Relationship Id="rId20" Type="http://schemas.openxmlformats.org/officeDocument/2006/relationships/image" Target="../media/image57.jpe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image" Target="../media/image53.png"/><Relationship Id="rId10" Type="http://schemas.openxmlformats.org/officeDocument/2006/relationships/image" Target="../media/image50.jpeg"/><Relationship Id="rId19" Type="http://schemas.openxmlformats.org/officeDocument/2006/relationships/image" Target="../media/image56.jpeg"/><Relationship Id="rId4" Type="http://schemas.microsoft.com/office/2007/relationships/hdphoto" Target="../media/hdphoto3.wdp"/><Relationship Id="rId9" Type="http://schemas.openxmlformats.org/officeDocument/2006/relationships/image" Target="../media/image49.jpeg"/><Relationship Id="rId14"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7" name="Заголовок 1"/>
          <p:cNvSpPr txBox="1">
            <a:spLocks/>
          </p:cNvSpPr>
          <p:nvPr/>
        </p:nvSpPr>
        <p:spPr>
          <a:xfrm>
            <a:off x="1530376" y="1309104"/>
            <a:ext cx="3183941" cy="1334583"/>
          </a:xfrm>
          <a:prstGeom prst="rect">
            <a:avLst/>
          </a:prstGeom>
        </p:spPr>
        <p:txBody>
          <a:bodyPr vert="horz" lIns="99684" tIns="49843" rIns="99684" bIns="4984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616" b="1" dirty="0">
              <a:solidFill>
                <a:schemeClr val="accent6">
                  <a:lumMod val="75000"/>
                </a:schemeClr>
              </a:solidFill>
              <a:latin typeface="+mn-lt"/>
            </a:endParaRPr>
          </a:p>
        </p:txBody>
      </p:sp>
      <p:sp>
        <p:nvSpPr>
          <p:cNvPr id="9" name="Заголовок 1"/>
          <p:cNvSpPr txBox="1">
            <a:spLocks/>
          </p:cNvSpPr>
          <p:nvPr/>
        </p:nvSpPr>
        <p:spPr>
          <a:xfrm>
            <a:off x="-1" y="2526924"/>
            <a:ext cx="10799763" cy="1413088"/>
          </a:xfrm>
          <a:prstGeom prst="rect">
            <a:avLst/>
          </a:prstGeom>
        </p:spPr>
        <p:txBody>
          <a:bodyPr vert="horz" lIns="99684" tIns="49843" rIns="99684" bIns="4984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962" b="1" dirty="0">
                <a:solidFill>
                  <a:schemeClr val="bg2">
                    <a:lumMod val="25000"/>
                  </a:schemeClr>
                </a:solidFill>
                <a:latin typeface="Times New Roman" panose="02020603050405020304" pitchFamily="18" charset="0"/>
                <a:cs typeface="Times New Roman" panose="02020603050405020304" pitchFamily="18" charset="0"/>
              </a:rPr>
              <a:t>ИНВЕСТИЦИОННЫЙ ПАСПОРТ</a:t>
            </a:r>
          </a:p>
          <a:p>
            <a:r>
              <a:rPr lang="ru-RU" sz="1962" b="1" dirty="0">
                <a:solidFill>
                  <a:schemeClr val="bg2">
                    <a:lumMod val="25000"/>
                  </a:schemeClr>
                </a:solidFill>
                <a:latin typeface="Times New Roman" panose="02020603050405020304" pitchFamily="18" charset="0"/>
                <a:cs typeface="Times New Roman" panose="02020603050405020304" pitchFamily="18" charset="0"/>
              </a:rPr>
              <a:t>БУГУЛЬМИНСКОГО МУНИЦИПАЛЬНОГО РАЙОНА РЕСПУБЛИКИ ТАТАРСТАН</a:t>
            </a:r>
            <a:endParaRPr lang="en-US" sz="1962" b="1" dirty="0">
              <a:solidFill>
                <a:schemeClr val="bg2">
                  <a:lumMod val="25000"/>
                </a:schemeClr>
              </a:solidFill>
              <a:latin typeface="Times New Roman" panose="02020603050405020304" pitchFamily="18" charset="0"/>
              <a:cs typeface="Times New Roman" panose="02020603050405020304" pitchFamily="18" charset="0"/>
            </a:endParaRPr>
          </a:p>
          <a:p>
            <a:endParaRPr lang="ru-RU" sz="1962" b="1" dirty="0">
              <a:solidFill>
                <a:schemeClr val="bg2">
                  <a:lumMod val="25000"/>
                </a:schemeClr>
              </a:solidFill>
              <a:latin typeface="Times New Roman" panose="02020603050405020304" pitchFamily="18" charset="0"/>
              <a:cs typeface="Times New Roman" panose="02020603050405020304" pitchFamily="18" charset="0"/>
            </a:endParaRPr>
          </a:p>
          <a:p>
            <a:r>
              <a:rPr lang="en-US" sz="1962" b="1" dirty="0">
                <a:solidFill>
                  <a:schemeClr val="bg2">
                    <a:lumMod val="25000"/>
                  </a:schemeClr>
                </a:solidFill>
                <a:latin typeface="Times New Roman" panose="02020603050405020304" pitchFamily="18" charset="0"/>
                <a:cs typeface="Times New Roman" panose="02020603050405020304" pitchFamily="18" charset="0"/>
              </a:rPr>
              <a:t>INVESTBOOK OF BUGULMA </a:t>
            </a:r>
            <a:endParaRPr lang="ru-RU" sz="1962" b="1" dirty="0">
              <a:solidFill>
                <a:schemeClr val="bg2">
                  <a:lumMod val="25000"/>
                </a:schemeClr>
              </a:solidFill>
              <a:latin typeface="Times New Roman" panose="02020603050405020304" pitchFamily="18" charset="0"/>
              <a:cs typeface="Times New Roman" panose="02020603050405020304" pitchFamily="18" charset="0"/>
            </a:endParaRPr>
          </a:p>
          <a:p>
            <a:r>
              <a:rPr lang="en-US" sz="1962" b="1" dirty="0">
                <a:solidFill>
                  <a:schemeClr val="bg2">
                    <a:lumMod val="25000"/>
                  </a:schemeClr>
                </a:solidFill>
                <a:latin typeface="Times New Roman" panose="02020603050405020304" pitchFamily="18" charset="0"/>
                <a:cs typeface="Times New Roman" panose="02020603050405020304" pitchFamily="18" charset="0"/>
              </a:rPr>
              <a:t>MUNICIPAL DISTRICT OF THE REPUBLIC OF TATARSTAN</a:t>
            </a:r>
            <a:endParaRPr lang="ru-RU" sz="1962"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 y="6841527"/>
            <a:ext cx="10799763" cy="471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en-US" sz="1526" b="1" dirty="0">
                <a:solidFill>
                  <a:schemeClr val="bg2">
                    <a:lumMod val="25000"/>
                  </a:schemeClr>
                </a:solidFill>
                <a:latin typeface="Times New Roman" panose="02020603050405020304" pitchFamily="18" charset="0"/>
                <a:cs typeface="Times New Roman" panose="02020603050405020304" pitchFamily="18" charset="0"/>
              </a:rPr>
              <a:t>Bugulma, </a:t>
            </a:r>
            <a:r>
              <a:rPr lang="en-US" sz="1526" b="1" dirty="0" smtClean="0">
                <a:solidFill>
                  <a:schemeClr val="bg2">
                    <a:lumMod val="25000"/>
                  </a:schemeClr>
                </a:solidFill>
                <a:latin typeface="Times New Roman" panose="02020603050405020304" pitchFamily="18" charset="0"/>
                <a:cs typeface="Times New Roman" panose="02020603050405020304" pitchFamily="18" charset="0"/>
              </a:rPr>
              <a:t>201</a:t>
            </a:r>
            <a:r>
              <a:rPr lang="ru-RU" sz="1526" b="1" dirty="0" smtClean="0">
                <a:solidFill>
                  <a:schemeClr val="bg2">
                    <a:lumMod val="25000"/>
                  </a:schemeClr>
                </a:solidFill>
                <a:latin typeface="Times New Roman" panose="02020603050405020304" pitchFamily="18" charset="0"/>
                <a:cs typeface="Times New Roman" panose="02020603050405020304" pitchFamily="18" charset="0"/>
              </a:rPr>
              <a:t>9</a:t>
            </a:r>
            <a:endParaRPr lang="ru-RU" sz="1526"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1842" y="621845"/>
            <a:ext cx="1247059" cy="1587894"/>
          </a:xfrm>
          <a:prstGeom prst="rect">
            <a:avLst/>
          </a:prstGeom>
        </p:spPr>
      </p:pic>
      <p:graphicFrame>
        <p:nvGraphicFramePr>
          <p:cNvPr id="11" name="Объект 7"/>
          <p:cNvGraphicFramePr>
            <a:graphicFrameLocks noChangeAspect="1"/>
          </p:cNvGraphicFramePr>
          <p:nvPr>
            <p:extLst>
              <p:ext uri="{D42A27DB-BD31-4B8C-83A1-F6EECF244321}">
                <p14:modId xmlns:p14="http://schemas.microsoft.com/office/powerpoint/2010/main" val="1515612057"/>
              </p:ext>
            </p:extLst>
          </p:nvPr>
        </p:nvGraphicFramePr>
        <p:xfrm>
          <a:off x="3927029" y="4255788"/>
          <a:ext cx="2935320" cy="2483599"/>
        </p:xfrm>
        <a:graphic>
          <a:graphicData uri="http://schemas.openxmlformats.org/presentationml/2006/ole">
            <mc:AlternateContent xmlns:mc="http://schemas.openxmlformats.org/markup-compatibility/2006">
              <mc:Choice xmlns:v="urn:schemas-microsoft-com:vml" Requires="v">
                <p:oleObj spid="_x0000_s1102" name="CorelDRAW" r:id="rId5" imgW="2770754" imgH="2342520" progId="CorelDraw.Graphic.17">
                  <p:embed/>
                </p:oleObj>
              </mc:Choice>
              <mc:Fallback>
                <p:oleObj name="CorelDRAW" r:id="rId5" imgW="2770754" imgH="2342520" progId="CorelDraw.Graphic.1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029" y="4255788"/>
                        <a:ext cx="2935320" cy="2483599"/>
                      </a:xfrm>
                      <a:prstGeom prst="rect">
                        <a:avLst/>
                      </a:prstGeom>
                      <a:noFill/>
                      <a:ln>
                        <a:noFill/>
                      </a:ln>
                      <a:extLst/>
                    </p:spPr>
                  </p:pic>
                </p:oleObj>
              </mc:Fallback>
            </mc:AlternateContent>
          </a:graphicData>
        </a:graphic>
      </p:graphicFrame>
      <p:cxnSp>
        <p:nvCxnSpPr>
          <p:cNvPr id="8" name="Прямая соединительная линия 7"/>
          <p:cNvCxnSpPr/>
          <p:nvPr/>
        </p:nvCxnSpPr>
        <p:spPr>
          <a:xfrm>
            <a:off x="454074" y="3230303"/>
            <a:ext cx="9891614" cy="0"/>
          </a:xfrm>
          <a:prstGeom prst="line">
            <a:avLst/>
          </a:prstGeom>
          <a:ln w="19050">
            <a:solidFill>
              <a:srgbClr val="3B38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617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0" y="412490"/>
            <a:ext cx="5910163"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ВЕДУЩИЕ ПРОМЫШЛЕННЫЕ ПРЕДПРИЯТИЯ</a:t>
            </a:r>
          </a:p>
          <a:p>
            <a:pPr algn="r"/>
            <a:r>
              <a:rPr lang="en-US" sz="2149" b="1" dirty="0">
                <a:solidFill>
                  <a:schemeClr val="accent1">
                    <a:lumMod val="50000"/>
                  </a:schemeClr>
                </a:solidFill>
              </a:rPr>
              <a:t>LEADING INDUSTRIAL ENTERPRISES</a:t>
            </a:r>
            <a:endParaRPr lang="ru-RU" sz="2149" b="1" dirty="0">
              <a:solidFill>
                <a:schemeClr val="accent1">
                  <a:lumMod val="50000"/>
                </a:schemeClr>
              </a:solidFill>
            </a:endParaRPr>
          </a:p>
        </p:txBody>
      </p:sp>
      <p:pic>
        <p:nvPicPr>
          <p:cNvPr id="1029" name="Picture 5" descr="C:\Downloads\кх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45" y="3309747"/>
            <a:ext cx="857683" cy="862615"/>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647305" y="1110671"/>
            <a:ext cx="8940443" cy="117757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just">
              <a:buClr>
                <a:schemeClr val="accent3"/>
              </a:buClr>
            </a:pPr>
            <a:r>
              <a:rPr lang="ru-RU" sz="981" b="1" dirty="0">
                <a:solidFill>
                  <a:schemeClr val="tx1"/>
                </a:solidFill>
              </a:rPr>
              <a:t>Бугульминский механический завод ПАО «Татнефть»</a:t>
            </a:r>
            <a:r>
              <a:rPr lang="ru-RU" sz="981" dirty="0">
                <a:solidFill>
                  <a:schemeClr val="tx1"/>
                </a:solidFill>
              </a:rPr>
              <a:t> специализируется на изготовлении и поставке оборудования для нефтяной, газовой, нефтеперерабатывающей, нефтехимической промышленности. Партнерами завода являются: ОАО «Татнефть», </a:t>
            </a:r>
            <a:r>
              <a:rPr lang="ru-RU" sz="981" dirty="0" err="1">
                <a:solidFill>
                  <a:schemeClr val="tx1"/>
                </a:solidFill>
              </a:rPr>
              <a:t>ОАО«Газпромнефть</a:t>
            </a:r>
            <a:r>
              <a:rPr lang="ru-RU" sz="981" dirty="0">
                <a:solidFill>
                  <a:schemeClr val="tx1"/>
                </a:solidFill>
              </a:rPr>
              <a:t>», ОАО НК «Роснефть»,  ОАО «Сургутнефтегаз», ОАО «</a:t>
            </a:r>
            <a:r>
              <a:rPr lang="ru-RU" sz="981" dirty="0" err="1">
                <a:solidFill>
                  <a:schemeClr val="tx1"/>
                </a:solidFill>
              </a:rPr>
              <a:t>Сибур</a:t>
            </a:r>
            <a:r>
              <a:rPr lang="ru-RU" sz="981" dirty="0">
                <a:solidFill>
                  <a:schemeClr val="tx1"/>
                </a:solidFill>
              </a:rPr>
              <a:t>», ОАО «НОВАТЭК», ОАО «Лукойл», ОАО «НК </a:t>
            </a:r>
            <a:r>
              <a:rPr lang="ru-RU" sz="981" dirty="0" err="1">
                <a:solidFill>
                  <a:schemeClr val="tx1"/>
                </a:solidFill>
              </a:rPr>
              <a:t>Башнефть</a:t>
            </a:r>
            <a:r>
              <a:rPr lang="ru-RU" sz="981" dirty="0">
                <a:solidFill>
                  <a:schemeClr val="tx1"/>
                </a:solidFill>
              </a:rPr>
              <a:t>». Продукция завода поставляется в Республику Беларусь, Украину, Казахстан. </a:t>
            </a:r>
          </a:p>
          <a:p>
            <a:pPr algn="just">
              <a:buClr>
                <a:schemeClr val="accent3"/>
              </a:buClr>
            </a:pPr>
            <a:r>
              <a:rPr lang="en-US" sz="981" b="1" dirty="0">
                <a:solidFill>
                  <a:schemeClr val="accent1">
                    <a:lumMod val="50000"/>
                  </a:schemeClr>
                </a:solidFill>
              </a:rPr>
              <a:t>Bugulma Mechanical Plant PJSC </a:t>
            </a:r>
            <a:r>
              <a:rPr lang="ru-RU" sz="981" b="1" dirty="0">
                <a:solidFill>
                  <a:schemeClr val="accent1">
                    <a:lumMod val="50000"/>
                  </a:schemeClr>
                </a:solidFill>
              </a:rPr>
              <a:t>«</a:t>
            </a:r>
            <a:r>
              <a:rPr lang="en-US" sz="981" b="1" dirty="0" err="1">
                <a:solidFill>
                  <a:schemeClr val="accent1">
                    <a:lumMod val="50000"/>
                  </a:schemeClr>
                </a:solidFill>
              </a:rPr>
              <a:t>Tatneft</a:t>
            </a:r>
            <a:r>
              <a:rPr lang="ru-RU" sz="981" b="1" dirty="0">
                <a:solidFill>
                  <a:schemeClr val="accent1">
                    <a:lumMod val="50000"/>
                  </a:schemeClr>
                </a:solidFill>
              </a:rPr>
              <a:t>» </a:t>
            </a:r>
            <a:r>
              <a:rPr lang="en-US" sz="981" b="1" dirty="0">
                <a:solidFill>
                  <a:schemeClr val="accent1">
                    <a:lumMod val="75000"/>
                  </a:schemeClr>
                </a:solidFill>
              </a:rPr>
              <a:t>specializes in the manufacture and supply of equipment for the oil, gas, oil, petrochemical industries. Plant partners are: OJSC "</a:t>
            </a:r>
            <a:r>
              <a:rPr lang="en-US" sz="981" b="1" dirty="0" err="1">
                <a:solidFill>
                  <a:schemeClr val="accent1">
                    <a:lumMod val="75000"/>
                  </a:schemeClr>
                </a:solidFill>
              </a:rPr>
              <a:t>Tatneft</a:t>
            </a:r>
            <a:r>
              <a:rPr lang="en-US" sz="981" b="1" dirty="0">
                <a:solidFill>
                  <a:schemeClr val="accent1">
                    <a:lumMod val="75000"/>
                  </a:schemeClr>
                </a:solidFill>
              </a:rPr>
              <a:t>", OJSC "</a:t>
            </a:r>
            <a:r>
              <a:rPr lang="en-US" sz="981" b="1" dirty="0" err="1">
                <a:solidFill>
                  <a:schemeClr val="accent1">
                    <a:lumMod val="75000"/>
                  </a:schemeClr>
                </a:solidFill>
              </a:rPr>
              <a:t>Gazpromneft</a:t>
            </a:r>
            <a:r>
              <a:rPr lang="en-US" sz="981" b="1" dirty="0">
                <a:solidFill>
                  <a:schemeClr val="accent1">
                    <a:lumMod val="75000"/>
                  </a:schemeClr>
                </a:solidFill>
              </a:rPr>
              <a:t>", OJSC NK "</a:t>
            </a:r>
            <a:r>
              <a:rPr lang="en-US" sz="981" b="1" dirty="0" err="1">
                <a:solidFill>
                  <a:schemeClr val="accent1">
                    <a:lumMod val="75000"/>
                  </a:schemeClr>
                </a:solidFill>
              </a:rPr>
              <a:t>Rosneft</a:t>
            </a:r>
            <a:r>
              <a:rPr lang="en-US" sz="981" b="1" dirty="0">
                <a:solidFill>
                  <a:schemeClr val="accent1">
                    <a:lumMod val="75000"/>
                  </a:schemeClr>
                </a:solidFill>
              </a:rPr>
              <a:t>", OJSC "</a:t>
            </a:r>
            <a:r>
              <a:rPr lang="en-US" sz="981" b="1" dirty="0" err="1">
                <a:solidFill>
                  <a:schemeClr val="accent1">
                    <a:lumMod val="75000"/>
                  </a:schemeClr>
                </a:solidFill>
              </a:rPr>
              <a:t>Surgutneftegas</a:t>
            </a:r>
            <a:r>
              <a:rPr lang="en-US" sz="981" b="1" dirty="0">
                <a:solidFill>
                  <a:schemeClr val="accent1">
                    <a:lumMod val="75000"/>
                  </a:schemeClr>
                </a:solidFill>
              </a:rPr>
              <a:t>", OJSC "</a:t>
            </a:r>
            <a:r>
              <a:rPr lang="en-US" sz="981" b="1" dirty="0" err="1">
                <a:solidFill>
                  <a:schemeClr val="accent1">
                    <a:lumMod val="75000"/>
                  </a:schemeClr>
                </a:solidFill>
              </a:rPr>
              <a:t>Sibur</a:t>
            </a:r>
            <a:r>
              <a:rPr lang="en-US" sz="981" b="1" dirty="0">
                <a:solidFill>
                  <a:schemeClr val="accent1">
                    <a:lumMod val="75000"/>
                  </a:schemeClr>
                </a:solidFill>
              </a:rPr>
              <a:t>", OJSC "NOVATEK", OJSC "LUKOIL", OJSC "</a:t>
            </a:r>
            <a:r>
              <a:rPr lang="en-US" sz="981" b="1" dirty="0" err="1">
                <a:solidFill>
                  <a:schemeClr val="accent1">
                    <a:lumMod val="75000"/>
                  </a:schemeClr>
                </a:solidFill>
              </a:rPr>
              <a:t>Bashneft</a:t>
            </a:r>
            <a:r>
              <a:rPr lang="en-US" sz="981" b="1" dirty="0">
                <a:solidFill>
                  <a:schemeClr val="accent1">
                    <a:lumMod val="75000"/>
                  </a:schemeClr>
                </a:solidFill>
              </a:rPr>
              <a:t>". Production of the plant comes into the Republic of Belarus, Ukraine, Kazakhstan.</a:t>
            </a:r>
            <a:endParaRPr lang="ru-RU" sz="981" b="1" dirty="0">
              <a:solidFill>
                <a:schemeClr val="accent1">
                  <a:lumMod val="75000"/>
                </a:schemeClr>
              </a:solidFill>
            </a:endParaRPr>
          </a:p>
        </p:txBody>
      </p:sp>
      <p:sp>
        <p:nvSpPr>
          <p:cNvPr id="19" name="Прямоугольник 18"/>
          <p:cNvSpPr/>
          <p:nvPr/>
        </p:nvSpPr>
        <p:spPr>
          <a:xfrm>
            <a:off x="1657817" y="2209740"/>
            <a:ext cx="8940443" cy="102056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just">
              <a:buClr>
                <a:schemeClr val="accent3"/>
              </a:buClr>
            </a:pPr>
            <a:r>
              <a:rPr lang="ru-RU" sz="981" b="1" dirty="0">
                <a:solidFill>
                  <a:schemeClr val="tx1"/>
                </a:solidFill>
              </a:rPr>
              <a:t>ОАО «Бугульминский электронасосный завод»</a:t>
            </a:r>
            <a:r>
              <a:rPr lang="ru-RU" sz="981" dirty="0">
                <a:solidFill>
                  <a:schemeClr val="tx1"/>
                </a:solidFill>
              </a:rPr>
              <a:t> производит и осуществляет ремонт нефтедобывающего оборудования – погружных электродвигателей, электронасосов, газосепараторов. Партнерами завода являются: ОАО «АЛНАС», ОАО «Сибнефть», ОАО «</a:t>
            </a:r>
            <a:r>
              <a:rPr lang="ru-RU" sz="981" dirty="0" err="1">
                <a:solidFill>
                  <a:schemeClr val="tx1"/>
                </a:solidFill>
              </a:rPr>
              <a:t>Юганскнефтегаз</a:t>
            </a:r>
            <a:r>
              <a:rPr lang="ru-RU" sz="981" dirty="0">
                <a:solidFill>
                  <a:schemeClr val="tx1"/>
                </a:solidFill>
              </a:rPr>
              <a:t>», ОАО НК «Роснефть», ОАО «ТНК-ВР Холдинг». Продукция завода активно используется предприятиями Азербайджана и Казахстана.</a:t>
            </a:r>
          </a:p>
          <a:p>
            <a:pPr algn="just">
              <a:buClr>
                <a:schemeClr val="accent3"/>
              </a:buClr>
            </a:pPr>
            <a:r>
              <a:rPr lang="en-US" sz="981" b="1" dirty="0">
                <a:solidFill>
                  <a:schemeClr val="accent1">
                    <a:lumMod val="50000"/>
                  </a:schemeClr>
                </a:solidFill>
              </a:rPr>
              <a:t>JSC "Bugulma Electric Plant" </a:t>
            </a:r>
            <a:r>
              <a:rPr lang="en-US" sz="981" b="1" dirty="0">
                <a:solidFill>
                  <a:schemeClr val="accent1">
                    <a:lumMod val="75000"/>
                  </a:schemeClr>
                </a:solidFill>
              </a:rPr>
              <a:t>produces and repair of oilfield equipment - submersible motors, pumps, gas separators. Plant partners are: OJSC "</a:t>
            </a:r>
            <a:r>
              <a:rPr lang="en-US" sz="981" b="1" dirty="0" err="1">
                <a:solidFill>
                  <a:schemeClr val="accent1">
                    <a:lumMod val="75000"/>
                  </a:schemeClr>
                </a:solidFill>
              </a:rPr>
              <a:t>Alnas</a:t>
            </a:r>
            <a:r>
              <a:rPr lang="en-US" sz="981" b="1" dirty="0">
                <a:solidFill>
                  <a:schemeClr val="accent1">
                    <a:lumMod val="75000"/>
                  </a:schemeClr>
                </a:solidFill>
              </a:rPr>
              <a:t>", OJSC "</a:t>
            </a:r>
            <a:r>
              <a:rPr lang="en-US" sz="981" b="1" dirty="0" err="1">
                <a:solidFill>
                  <a:schemeClr val="accent1">
                    <a:lumMod val="75000"/>
                  </a:schemeClr>
                </a:solidFill>
              </a:rPr>
              <a:t>Sibneft</a:t>
            </a:r>
            <a:r>
              <a:rPr lang="en-US" sz="981" b="1" dirty="0">
                <a:solidFill>
                  <a:schemeClr val="accent1">
                    <a:lumMod val="75000"/>
                  </a:schemeClr>
                </a:solidFill>
              </a:rPr>
              <a:t>", OJSC "</a:t>
            </a:r>
            <a:r>
              <a:rPr lang="en-US" sz="981" b="1" dirty="0" err="1">
                <a:solidFill>
                  <a:schemeClr val="accent1">
                    <a:lumMod val="75000"/>
                  </a:schemeClr>
                </a:solidFill>
              </a:rPr>
              <a:t>Yuganskneftegaz</a:t>
            </a:r>
            <a:r>
              <a:rPr lang="en-US" sz="981" b="1" dirty="0">
                <a:solidFill>
                  <a:schemeClr val="accent1">
                    <a:lumMod val="75000"/>
                  </a:schemeClr>
                </a:solidFill>
              </a:rPr>
              <a:t>", OJSC "</a:t>
            </a:r>
            <a:r>
              <a:rPr lang="en-US" sz="981" b="1" dirty="0" err="1">
                <a:solidFill>
                  <a:schemeClr val="accent1">
                    <a:lumMod val="75000"/>
                  </a:schemeClr>
                </a:solidFill>
              </a:rPr>
              <a:t>Rosneft</a:t>
            </a:r>
            <a:r>
              <a:rPr lang="en-US" sz="981" b="1" dirty="0">
                <a:solidFill>
                  <a:schemeClr val="accent1">
                    <a:lumMod val="75000"/>
                  </a:schemeClr>
                </a:solidFill>
              </a:rPr>
              <a:t>", OJSC "TNK-BP Holding". Production of the plant is widely used by enterprises of Azerbaijan and Kazakhstan.</a:t>
            </a:r>
            <a:endParaRPr lang="ru-RU" sz="981" b="1" dirty="0">
              <a:solidFill>
                <a:schemeClr val="accent1">
                  <a:lumMod val="75000"/>
                </a:schemeClr>
              </a:solidFill>
            </a:endParaRPr>
          </a:p>
        </p:txBody>
      </p:sp>
      <p:sp>
        <p:nvSpPr>
          <p:cNvPr id="20" name="Прямоугольник 19"/>
          <p:cNvSpPr/>
          <p:nvPr/>
        </p:nvSpPr>
        <p:spPr>
          <a:xfrm>
            <a:off x="1657817" y="3308808"/>
            <a:ext cx="8940443" cy="102056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just">
              <a:buClr>
                <a:schemeClr val="accent3"/>
              </a:buClr>
            </a:pPr>
            <a:r>
              <a:rPr lang="ru-RU" sz="981" b="1" dirty="0">
                <a:solidFill>
                  <a:schemeClr val="tx1"/>
                </a:solidFill>
              </a:rPr>
              <a:t>ЗАО «Бугульминский комбинат хлебопродуктов №1» </a:t>
            </a:r>
            <a:r>
              <a:rPr lang="ru-RU" sz="981" dirty="0">
                <a:solidFill>
                  <a:schemeClr val="tx1"/>
                </a:solidFill>
              </a:rPr>
              <a:t>производит гречневую крупу и комбикорм, также комбинат способен производить овсяную муку и хлопья «Геркулес». Продукция комбината сбывается, кроме Татарстана, в республику Башкортостан, Удмуртию, Коми, Карелию, Ульяновскую, Нижегородскую, Самарскую, Саратовскую области и Алтайский край. Хозяйства, поставляющие зерно на переработку, кроме Татарстана расположены в Саратовской, Самарской областях, республике Башкортостан.</a:t>
            </a:r>
          </a:p>
          <a:p>
            <a:pPr algn="just">
              <a:buClr>
                <a:schemeClr val="accent3"/>
              </a:buClr>
            </a:pPr>
            <a:r>
              <a:rPr lang="en-US" sz="981" b="1" dirty="0">
                <a:solidFill>
                  <a:schemeClr val="accent1">
                    <a:lumMod val="50000"/>
                  </a:schemeClr>
                </a:solidFill>
              </a:rPr>
              <a:t>JSC "Grain products plant №1» </a:t>
            </a:r>
            <a:r>
              <a:rPr lang="en-US" sz="981" b="1" dirty="0">
                <a:solidFill>
                  <a:schemeClr val="accent1">
                    <a:lumMod val="75000"/>
                  </a:schemeClr>
                </a:solidFill>
              </a:rPr>
              <a:t>produces buckwheat and feed, as plant is capable of producing flour and oat flakes "Hercules". The plant's products is sold, except for Tatarstan, the republic of Bashkortostan, </a:t>
            </a:r>
            <a:r>
              <a:rPr lang="en-US" sz="981" b="1" dirty="0" err="1">
                <a:solidFill>
                  <a:schemeClr val="accent1">
                    <a:lumMod val="75000"/>
                  </a:schemeClr>
                </a:solidFill>
              </a:rPr>
              <a:t>Udmurtia</a:t>
            </a:r>
            <a:r>
              <a:rPr lang="en-US" sz="981" b="1" dirty="0">
                <a:solidFill>
                  <a:schemeClr val="accent1">
                    <a:lumMod val="75000"/>
                  </a:schemeClr>
                </a:solidFill>
              </a:rPr>
              <a:t>, </a:t>
            </a:r>
            <a:r>
              <a:rPr lang="en-US" sz="981" b="1" dirty="0" err="1">
                <a:solidFill>
                  <a:schemeClr val="accent1">
                    <a:lumMod val="75000"/>
                  </a:schemeClr>
                </a:solidFill>
              </a:rPr>
              <a:t>Komi</a:t>
            </a:r>
            <a:r>
              <a:rPr lang="en-US" sz="981" b="1" dirty="0">
                <a:solidFill>
                  <a:schemeClr val="accent1">
                    <a:lumMod val="75000"/>
                  </a:schemeClr>
                </a:solidFill>
              </a:rPr>
              <a:t>, Karelia, Ulyanovsk, Nizhny Novgorod, Samara, Saratov Region and Altai Territory. The farms that supply grain for processing, except Tatarstan is located in Saratov and Samara regions, the Republic of Bashkortostan.</a:t>
            </a:r>
            <a:endParaRPr lang="ru-RU" sz="981" b="1" dirty="0">
              <a:solidFill>
                <a:schemeClr val="accent1">
                  <a:lumMod val="75000"/>
                </a:schemeClr>
              </a:solidFill>
            </a:endParaRPr>
          </a:p>
          <a:p>
            <a:pPr algn="just">
              <a:buClr>
                <a:schemeClr val="accent3"/>
              </a:buClr>
            </a:pPr>
            <a:endParaRPr lang="ru-RU" sz="981" dirty="0">
              <a:solidFill>
                <a:schemeClr val="tx1"/>
              </a:solidFill>
            </a:endParaRPr>
          </a:p>
        </p:txBody>
      </p:sp>
      <p:sp>
        <p:nvSpPr>
          <p:cNvPr id="22" name="Прямоугольник 21"/>
          <p:cNvSpPr/>
          <p:nvPr/>
        </p:nvSpPr>
        <p:spPr>
          <a:xfrm>
            <a:off x="1657817" y="4250866"/>
            <a:ext cx="8940443" cy="102056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just">
              <a:buClr>
                <a:schemeClr val="accent3"/>
              </a:buClr>
            </a:pPr>
            <a:r>
              <a:rPr lang="ru-RU" sz="981" b="1" dirty="0">
                <a:solidFill>
                  <a:schemeClr val="tx1"/>
                </a:solidFill>
              </a:rPr>
              <a:t>Молочный комбинат «Бугульминский»</a:t>
            </a:r>
            <a:r>
              <a:rPr lang="ru-RU" sz="981" dirty="0">
                <a:solidFill>
                  <a:schemeClr val="tx1"/>
                </a:solidFill>
              </a:rPr>
              <a:t> специализируется на переработке молока и производстве различной молочной продукции – сыров, масла, кисломолочной продукции. Продукция комбината поставляется в сопредельные регионы Республики Татарстан.</a:t>
            </a:r>
          </a:p>
          <a:p>
            <a:pPr algn="just">
              <a:buClr>
                <a:schemeClr val="accent3"/>
              </a:buClr>
            </a:pPr>
            <a:r>
              <a:rPr lang="en-US" sz="981" b="1" dirty="0">
                <a:solidFill>
                  <a:schemeClr val="accent1">
                    <a:lumMod val="50000"/>
                  </a:schemeClr>
                </a:solidFill>
              </a:rPr>
              <a:t>Dairy plant "</a:t>
            </a:r>
            <a:r>
              <a:rPr lang="en-US" sz="981" b="1" dirty="0" err="1">
                <a:solidFill>
                  <a:schemeClr val="accent1">
                    <a:lumMod val="50000"/>
                  </a:schemeClr>
                </a:solidFill>
              </a:rPr>
              <a:t>Bugulminsky</a:t>
            </a:r>
            <a:r>
              <a:rPr lang="en-US" sz="981" b="1" dirty="0">
                <a:solidFill>
                  <a:schemeClr val="accent1">
                    <a:lumMod val="50000"/>
                  </a:schemeClr>
                </a:solidFill>
              </a:rPr>
              <a:t>"</a:t>
            </a:r>
            <a:r>
              <a:rPr lang="ru-RU" sz="981" b="1" dirty="0">
                <a:solidFill>
                  <a:schemeClr val="accent1">
                    <a:lumMod val="50000"/>
                  </a:schemeClr>
                </a:solidFill>
              </a:rPr>
              <a:t> </a:t>
            </a:r>
            <a:r>
              <a:rPr lang="en-US" sz="981" b="1" dirty="0">
                <a:solidFill>
                  <a:schemeClr val="accent1">
                    <a:lumMod val="75000"/>
                  </a:schemeClr>
                </a:solidFill>
              </a:rPr>
              <a:t>specializes in the processing of milk and production of various dairy products - cheese, butter, sour-milk products. Plant products are delivered to the neighboring regions of the Republic of Tatarstan.</a:t>
            </a:r>
            <a:endParaRPr lang="ru-RU" sz="981" b="1" dirty="0">
              <a:solidFill>
                <a:schemeClr val="accent1">
                  <a:lumMod val="75000"/>
                </a:schemeClr>
              </a:solidFill>
            </a:endParaRPr>
          </a:p>
        </p:txBody>
      </p:sp>
      <p:sp>
        <p:nvSpPr>
          <p:cNvPr id="23" name="Прямоугольник 22"/>
          <p:cNvSpPr/>
          <p:nvPr/>
        </p:nvSpPr>
        <p:spPr>
          <a:xfrm>
            <a:off x="1657817" y="6134983"/>
            <a:ext cx="8940443" cy="102056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just">
              <a:buClr>
                <a:schemeClr val="accent3"/>
              </a:buClr>
            </a:pPr>
            <a:r>
              <a:rPr lang="ru-RU" sz="981" dirty="0">
                <a:solidFill>
                  <a:schemeClr val="tx1"/>
                </a:solidFill>
              </a:rPr>
              <a:t> </a:t>
            </a:r>
            <a:r>
              <a:rPr lang="ru-RU" sz="981" b="1" dirty="0">
                <a:solidFill>
                  <a:schemeClr val="tx1"/>
                </a:solidFill>
              </a:rPr>
              <a:t>ООО «НПО НТЭС» </a:t>
            </a:r>
            <a:r>
              <a:rPr lang="ru-RU" sz="981" dirty="0">
                <a:solidFill>
                  <a:schemeClr val="tx1"/>
                </a:solidFill>
              </a:rPr>
              <a:t>занимается разработкой, производством и сервисным обслуживанием оборудования для нефтяной промышленности средств измерения расхода нефти. Партнерами предприятия являются: ПАО «Татнефть, ОАО «</a:t>
            </a:r>
            <a:r>
              <a:rPr lang="ru-RU" sz="981" dirty="0" err="1">
                <a:solidFill>
                  <a:schemeClr val="tx1"/>
                </a:solidFill>
              </a:rPr>
              <a:t>Башнефть</a:t>
            </a:r>
            <a:r>
              <a:rPr lang="ru-RU" sz="981" dirty="0">
                <a:solidFill>
                  <a:schemeClr val="tx1"/>
                </a:solidFill>
              </a:rPr>
              <a:t>», ОАО АНК «Роснефть», ОАО «ЛУКОЙЛ», ОАО «РУСНЕФТЬ», а также нефтедобывающие компании стран СНГ - Казахстана, Узбекистана, Туркмении, Азербайджана, Белоруссии.</a:t>
            </a:r>
          </a:p>
          <a:p>
            <a:pPr algn="just">
              <a:buClr>
                <a:schemeClr val="accent3"/>
              </a:buClr>
            </a:pPr>
            <a:r>
              <a:rPr lang="en-US" sz="981" b="1" dirty="0">
                <a:solidFill>
                  <a:schemeClr val="accent1">
                    <a:lumMod val="50000"/>
                  </a:schemeClr>
                </a:solidFill>
              </a:rPr>
              <a:t>LLS “SPS NWOT" </a:t>
            </a:r>
            <a:r>
              <a:rPr lang="en-US" sz="981" b="1" dirty="0">
                <a:solidFill>
                  <a:schemeClr val="accent1">
                    <a:lumMod val="75000"/>
                  </a:schemeClr>
                </a:solidFill>
              </a:rPr>
              <a:t>is engaged in development, manufacture and service of equipment for the oil industry tools for measuring the oil flow. Company partners are: PJSC "</a:t>
            </a:r>
            <a:r>
              <a:rPr lang="en-US" sz="981" b="1" dirty="0" err="1">
                <a:solidFill>
                  <a:schemeClr val="accent1">
                    <a:lumMod val="75000"/>
                  </a:schemeClr>
                </a:solidFill>
              </a:rPr>
              <a:t>Tatneft</a:t>
            </a:r>
            <a:r>
              <a:rPr lang="en-US" sz="981" b="1" dirty="0">
                <a:solidFill>
                  <a:schemeClr val="accent1">
                    <a:lumMod val="75000"/>
                  </a:schemeClr>
                </a:solidFill>
              </a:rPr>
              <a:t> OJSC" </a:t>
            </a:r>
            <a:r>
              <a:rPr lang="en-US" sz="981" b="1" dirty="0" err="1">
                <a:solidFill>
                  <a:schemeClr val="accent1">
                    <a:lumMod val="75000"/>
                  </a:schemeClr>
                </a:solidFill>
              </a:rPr>
              <a:t>Bashneft</a:t>
            </a:r>
            <a:r>
              <a:rPr lang="en-US" sz="981" b="1" dirty="0">
                <a:solidFill>
                  <a:schemeClr val="accent1">
                    <a:lumMod val="75000"/>
                  </a:schemeClr>
                </a:solidFill>
              </a:rPr>
              <a:t>, OJSC "</a:t>
            </a:r>
            <a:r>
              <a:rPr lang="en-US" sz="981" b="1" dirty="0" err="1">
                <a:solidFill>
                  <a:schemeClr val="accent1">
                    <a:lumMod val="75000"/>
                  </a:schemeClr>
                </a:solidFill>
              </a:rPr>
              <a:t>Rosneft</a:t>
            </a:r>
            <a:r>
              <a:rPr lang="en-US" sz="981" b="1" dirty="0">
                <a:solidFill>
                  <a:schemeClr val="accent1">
                    <a:lumMod val="75000"/>
                  </a:schemeClr>
                </a:solidFill>
              </a:rPr>
              <a:t>", OJSC "LUKOIL", OJSC "</a:t>
            </a:r>
            <a:r>
              <a:rPr lang="en-US" sz="981" b="1" dirty="0" err="1">
                <a:solidFill>
                  <a:schemeClr val="accent1">
                    <a:lumMod val="75000"/>
                  </a:schemeClr>
                </a:solidFill>
              </a:rPr>
              <a:t>Russneft</a:t>
            </a:r>
            <a:r>
              <a:rPr lang="en-US" sz="981" b="1" dirty="0">
                <a:solidFill>
                  <a:schemeClr val="accent1">
                    <a:lumMod val="75000"/>
                  </a:schemeClr>
                </a:solidFill>
              </a:rPr>
              <a:t>" and the oil companies of the CIS countries - Kazakhstan, Uzbekistan, Turkmenistan, Azerbaijan and Belarus.</a:t>
            </a:r>
            <a:endParaRPr lang="ru-RU" sz="981" b="1" dirty="0">
              <a:solidFill>
                <a:schemeClr val="accent1">
                  <a:lumMod val="75000"/>
                </a:schemeClr>
              </a:solidFill>
            </a:endParaRPr>
          </a:p>
          <a:p>
            <a:pPr algn="just">
              <a:buClr>
                <a:schemeClr val="accent3"/>
              </a:buClr>
            </a:pPr>
            <a:endParaRPr lang="ru-RU" sz="981" dirty="0">
              <a:solidFill>
                <a:schemeClr val="tx1"/>
              </a:solidFill>
            </a:endParaRPr>
          </a:p>
        </p:txBody>
      </p:sp>
      <p:sp>
        <p:nvSpPr>
          <p:cNvPr id="15" name="Прямоугольник 14"/>
          <p:cNvSpPr/>
          <p:nvPr/>
        </p:nvSpPr>
        <p:spPr>
          <a:xfrm>
            <a:off x="9737275" y="6998537"/>
            <a:ext cx="1062487" cy="235515"/>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dirty="0">
                <a:solidFill>
                  <a:schemeClr val="tx1"/>
                </a:solidFill>
              </a:rPr>
              <a:t>1</a:t>
            </a:r>
            <a:r>
              <a:rPr lang="ru-RU" sz="1744" dirty="0">
                <a:solidFill>
                  <a:schemeClr val="tx1"/>
                </a:solidFill>
              </a:rPr>
              <a:t>0</a:t>
            </a:r>
          </a:p>
        </p:txBody>
      </p:sp>
      <p:pic>
        <p:nvPicPr>
          <p:cNvPr id="2" name="Picture 3" descr="C:\Downloads\молочный.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96" y="4374868"/>
            <a:ext cx="915636" cy="7395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eftegaz.ru/images/upload/2016/_1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5569" y="6291994"/>
            <a:ext cx="1110905" cy="5540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mybugulma.ucoz.ru/_nw/7/6316506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1420" y="2209739"/>
            <a:ext cx="865156" cy="94205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g.findtm.ru/img/tz_registered_img/8/85326.gif"/>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809" y="1267682"/>
            <a:ext cx="1061485" cy="7453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wnloads\Лого ГК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661" y="5188749"/>
            <a:ext cx="633306" cy="946234"/>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1657817" y="5114420"/>
            <a:ext cx="8929931" cy="102056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just">
              <a:buClr>
                <a:schemeClr val="accent3"/>
              </a:buClr>
            </a:pPr>
            <a:r>
              <a:rPr lang="ru-RU" sz="981" b="1" dirty="0">
                <a:solidFill>
                  <a:schemeClr val="tx1"/>
                </a:solidFill>
              </a:rPr>
              <a:t>ООО НПП «ГКС»</a:t>
            </a:r>
            <a:r>
              <a:rPr lang="ru-RU" sz="981" dirty="0">
                <a:solidFill>
                  <a:schemeClr val="tx1"/>
                </a:solidFill>
              </a:rPr>
              <a:t> является одним из крупнейших в России производителей систем учета для предприятий нефтегазовой отрасли.  Ежегодно предприятие реализует десятки сложных объектов на территории всей России. НПП «ГКС» также осуществляет сервисное сопровождение, техническое обслуживание и метрологическое обеспечение.</a:t>
            </a:r>
          </a:p>
          <a:p>
            <a:pPr algn="just">
              <a:buClr>
                <a:schemeClr val="accent3"/>
              </a:buClr>
            </a:pPr>
            <a:r>
              <a:rPr lang="en-US" sz="981" b="1" dirty="0">
                <a:solidFill>
                  <a:schemeClr val="accent1">
                    <a:lumMod val="50000"/>
                  </a:schemeClr>
                </a:solidFill>
              </a:rPr>
              <a:t>LLS SPS "GKS"</a:t>
            </a:r>
            <a:r>
              <a:rPr lang="ru-RU" sz="981" b="1" dirty="0">
                <a:solidFill>
                  <a:schemeClr val="accent1">
                    <a:lumMod val="50000"/>
                  </a:schemeClr>
                </a:solidFill>
              </a:rPr>
              <a:t> </a:t>
            </a:r>
            <a:r>
              <a:rPr lang="en-US" sz="981" b="1" dirty="0">
                <a:solidFill>
                  <a:schemeClr val="accent1">
                    <a:lumMod val="75000"/>
                  </a:schemeClr>
                </a:solidFill>
              </a:rPr>
              <a:t>is one of the largest accounting system manufacturers in Russia for oil and gas companies. Annually the enterprise realizes dozens of complex facilities in the whole of Russia. SPS "GKS" also provides service support, maintenance and metrological support.</a:t>
            </a:r>
            <a:endParaRPr lang="ru-RU" sz="981" b="1" dirty="0">
              <a:solidFill>
                <a:schemeClr val="accent1">
                  <a:lumMod val="75000"/>
                </a:schemeClr>
              </a:solidFill>
            </a:endParaRP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 y="412490"/>
            <a:ext cx="5995210"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ИНВЕСТИЦИОННОЕ ПРЕДЛОЖЕНИЕ</a:t>
            </a:r>
          </a:p>
          <a:p>
            <a:pPr algn="r"/>
            <a:r>
              <a:rPr lang="en-US" sz="2149" b="1" dirty="0">
                <a:solidFill>
                  <a:schemeClr val="accent1">
                    <a:lumMod val="50000"/>
                  </a:schemeClr>
                </a:solidFill>
              </a:rPr>
              <a:t>INVESTMENT PROPOSAL</a:t>
            </a:r>
            <a:endParaRPr lang="ru-RU" sz="2149" b="1" dirty="0">
              <a:solidFill>
                <a:schemeClr val="accent1">
                  <a:lumMod val="50000"/>
                </a:schemeClr>
              </a:solidFill>
            </a:endParaRPr>
          </a:p>
        </p:txBody>
      </p:sp>
      <p:sp>
        <p:nvSpPr>
          <p:cNvPr id="5" name="Прямоугольник 4"/>
          <p:cNvSpPr/>
          <p:nvPr/>
        </p:nvSpPr>
        <p:spPr>
          <a:xfrm>
            <a:off x="6184930" y="247118"/>
            <a:ext cx="4294271" cy="102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Отрасль экономики - промышленность</a:t>
            </a:r>
          </a:p>
          <a:p>
            <a:pPr algn="r"/>
            <a:r>
              <a:rPr lang="en-US" sz="1526" b="1" dirty="0">
                <a:solidFill>
                  <a:schemeClr val="accent1">
                    <a:lumMod val="75000"/>
                  </a:schemeClr>
                </a:solidFill>
              </a:rPr>
              <a:t>Sector of economy - industry</a:t>
            </a:r>
            <a:endParaRPr lang="ru-RU" sz="1526" b="1" dirty="0">
              <a:solidFill>
                <a:schemeClr val="accent1">
                  <a:lumMod val="75000"/>
                </a:schemeClr>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21" y="1639731"/>
            <a:ext cx="2126174" cy="166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7" descr="C:\Documents and Settings\hairetdinov\Рабочий стол\Новая папка\Workshop-3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40" y="3517029"/>
            <a:ext cx="2134854" cy="1675897"/>
          </a:xfrm>
          <a:prstGeom prst="rect">
            <a:avLst/>
          </a:prstGeom>
          <a:noFill/>
        </p:spPr>
      </p:pic>
      <p:sp>
        <p:nvSpPr>
          <p:cNvPr id="9" name="Прямоугольник 8"/>
          <p:cNvSpPr/>
          <p:nvPr/>
        </p:nvSpPr>
        <p:spPr>
          <a:xfrm>
            <a:off x="2593332" y="1424691"/>
            <a:ext cx="7919880" cy="580936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308" dirty="0">
                <a:solidFill>
                  <a:schemeClr val="tx1"/>
                </a:solidFill>
              </a:rPr>
              <a:t>Создание в Бугульминском муниципальном районе комплекса по глубокой переработке зерна общей производительностью до 320 000 тонн/год, с получением биоразлагаемых пластиков, органических кислот (молочная, янтарная, акриловая), ксантановой камеди, клейковины, кормовых добавок.</a:t>
            </a:r>
          </a:p>
          <a:p>
            <a:pPr algn="just">
              <a:buClr>
                <a:schemeClr val="accent3"/>
              </a:buClr>
            </a:pPr>
            <a:endParaRPr lang="ru-RU" sz="1308" dirty="0">
              <a:solidFill>
                <a:schemeClr val="tx1"/>
              </a:solidFill>
            </a:endParaRPr>
          </a:p>
          <a:p>
            <a:pPr indent="489787" algn="just">
              <a:buClr>
                <a:schemeClr val="accent3"/>
              </a:buClr>
            </a:pPr>
            <a:r>
              <a:rPr lang="ru-RU" sz="1308" b="1" dirty="0">
                <a:solidFill>
                  <a:schemeClr val="tx1"/>
                </a:solidFill>
              </a:rPr>
              <a:t>Общее описание проекта</a:t>
            </a:r>
          </a:p>
          <a:p>
            <a:pPr algn="just">
              <a:buClr>
                <a:schemeClr val="accent3"/>
              </a:buClr>
            </a:pPr>
            <a:r>
              <a:rPr lang="ru-RU" sz="1308" dirty="0">
                <a:solidFill>
                  <a:schemeClr val="tx1"/>
                </a:solidFill>
              </a:rPr>
              <a:t>- Инвестиции в создание первого в России высокотехнологичного производства биоорганических кислот, «зелёного» </a:t>
            </a:r>
            <a:r>
              <a:rPr lang="ru-RU" sz="1308" dirty="0" err="1">
                <a:solidFill>
                  <a:schemeClr val="tx1"/>
                </a:solidFill>
              </a:rPr>
              <a:t>пропиленгликоля</a:t>
            </a:r>
            <a:r>
              <a:rPr lang="ru-RU" sz="1308" dirty="0">
                <a:solidFill>
                  <a:schemeClr val="tx1"/>
                </a:solidFill>
              </a:rPr>
              <a:t>, продуктов «белой» химии, биоразлагаемых пластиков на базе возобновляемого сырья с/х назначения;</a:t>
            </a:r>
          </a:p>
          <a:p>
            <a:pPr algn="just">
              <a:buClr>
                <a:schemeClr val="accent3"/>
              </a:buClr>
            </a:pPr>
            <a:r>
              <a:rPr lang="ru-RU" sz="1308" dirty="0">
                <a:solidFill>
                  <a:schemeClr val="tx1"/>
                </a:solidFill>
              </a:rPr>
              <a:t>- В качестве исходного сырья будут использоваться зерновые культуры, в дальнейшем планируется использовать солому;</a:t>
            </a:r>
          </a:p>
          <a:p>
            <a:pPr algn="just">
              <a:buClr>
                <a:schemeClr val="accent3"/>
              </a:buClr>
            </a:pPr>
            <a:r>
              <a:rPr lang="ru-RU" sz="1308" dirty="0">
                <a:solidFill>
                  <a:schemeClr val="tx1"/>
                </a:solidFill>
              </a:rPr>
              <a:t>- Общая потребность в инвестициях:  13,7 млрд. руб. ( 1-ый этап, без учёта </a:t>
            </a:r>
            <a:r>
              <a:rPr lang="ru-RU" sz="1308" dirty="0" err="1">
                <a:solidFill>
                  <a:schemeClr val="tx1"/>
                </a:solidFill>
              </a:rPr>
              <a:t>госсубсидий</a:t>
            </a:r>
            <a:r>
              <a:rPr lang="ru-RU" sz="1308" dirty="0">
                <a:solidFill>
                  <a:schemeClr val="tx1"/>
                </a:solidFill>
              </a:rPr>
              <a:t> и имеющейся инфраструктуры);</a:t>
            </a:r>
          </a:p>
          <a:p>
            <a:pPr algn="just">
              <a:buClr>
                <a:schemeClr val="accent3"/>
              </a:buClr>
            </a:pPr>
            <a:r>
              <a:rPr lang="ru-RU" sz="1308" dirty="0">
                <a:solidFill>
                  <a:schemeClr val="tx1"/>
                </a:solidFill>
              </a:rPr>
              <a:t>- Сроки реализации проекта 2017-2020 гг. (1-ый этап).</a:t>
            </a:r>
          </a:p>
          <a:p>
            <a:pPr algn="just">
              <a:buClr>
                <a:schemeClr val="accent3"/>
              </a:buClr>
            </a:pPr>
            <a:endParaRPr lang="ru-RU" sz="1308" dirty="0">
              <a:solidFill>
                <a:schemeClr val="tx1"/>
              </a:solidFill>
            </a:endParaRPr>
          </a:p>
          <a:p>
            <a:pPr indent="489787" algn="just">
              <a:buClr>
                <a:schemeClr val="accent3"/>
              </a:buClr>
            </a:pPr>
            <a:r>
              <a:rPr lang="en-US" sz="1308" b="1" dirty="0">
                <a:solidFill>
                  <a:schemeClr val="accent1">
                    <a:lumMod val="75000"/>
                  </a:schemeClr>
                </a:solidFill>
              </a:rPr>
              <a:t>Establishment in the Bugulma municipal district of a complex for deep processing of grain with a total capacity of up to 320,000 tons / year, producing biodegradable plastics, organic acids (lactic, amber, acrylic), xanthan gum, gluten, fodder additives.</a:t>
            </a:r>
            <a:endParaRPr lang="ru-RU" sz="1308" b="1" dirty="0">
              <a:solidFill>
                <a:schemeClr val="accent1">
                  <a:lumMod val="75000"/>
                </a:schemeClr>
              </a:solidFill>
            </a:endParaRPr>
          </a:p>
          <a:p>
            <a:pPr algn="just">
              <a:buClr>
                <a:schemeClr val="accent3"/>
              </a:buClr>
            </a:pPr>
            <a:endParaRPr lang="ru-RU" sz="1308" b="1" dirty="0">
              <a:solidFill>
                <a:schemeClr val="accent1">
                  <a:lumMod val="75000"/>
                </a:schemeClr>
              </a:solidFill>
            </a:endParaRPr>
          </a:p>
          <a:p>
            <a:pPr indent="489787" algn="just">
              <a:buClr>
                <a:schemeClr val="accent3"/>
              </a:buClr>
            </a:pPr>
            <a:r>
              <a:rPr lang="en-US" sz="1308" b="1" dirty="0">
                <a:solidFill>
                  <a:schemeClr val="accent1">
                    <a:lumMod val="50000"/>
                  </a:schemeClr>
                </a:solidFill>
              </a:rPr>
              <a:t>General description of the project</a:t>
            </a:r>
          </a:p>
          <a:p>
            <a:pPr algn="just">
              <a:buClr>
                <a:schemeClr val="accent3"/>
              </a:buClr>
            </a:pPr>
            <a:r>
              <a:rPr lang="en-US" sz="1308" b="1" dirty="0">
                <a:solidFill>
                  <a:schemeClr val="accent1">
                    <a:lumMod val="75000"/>
                  </a:schemeClr>
                </a:solidFill>
              </a:rPr>
              <a:t>- Investments in the creation of Russia's first high-tech production of bioorganic acids, green propylene glycol, products of "white" chemistry, biodegradable plastics based on renewable raw materials for agricultural purposes;</a:t>
            </a:r>
          </a:p>
          <a:p>
            <a:pPr algn="just">
              <a:buClr>
                <a:schemeClr val="accent3"/>
              </a:buClr>
            </a:pPr>
            <a:r>
              <a:rPr lang="en-US" sz="1308" b="1" dirty="0">
                <a:solidFill>
                  <a:schemeClr val="accent1">
                    <a:lumMod val="75000"/>
                  </a:schemeClr>
                </a:solidFill>
              </a:rPr>
              <a:t>- Grains will be used as a raw material, in the future it is planned to use straw;</a:t>
            </a:r>
          </a:p>
          <a:p>
            <a:pPr algn="just">
              <a:buClr>
                <a:schemeClr val="accent3"/>
              </a:buClr>
            </a:pPr>
            <a:r>
              <a:rPr lang="en-US" sz="1308" b="1" dirty="0">
                <a:solidFill>
                  <a:schemeClr val="accent1">
                    <a:lumMod val="75000"/>
                  </a:schemeClr>
                </a:solidFill>
              </a:rPr>
              <a:t>- Total need for investments: </a:t>
            </a:r>
            <a:r>
              <a:rPr lang="ru-RU" sz="1308" b="1" dirty="0" smtClean="0">
                <a:solidFill>
                  <a:schemeClr val="accent1">
                    <a:lumMod val="75000"/>
                  </a:schemeClr>
                </a:solidFill>
              </a:rPr>
              <a:t>207</a:t>
            </a:r>
            <a:r>
              <a:rPr lang="en-US" sz="1308" b="1" dirty="0" smtClean="0">
                <a:solidFill>
                  <a:schemeClr val="accent1">
                    <a:lumMod val="75000"/>
                  </a:schemeClr>
                </a:solidFill>
              </a:rPr>
              <a:t> </a:t>
            </a:r>
            <a:r>
              <a:rPr lang="en-US" sz="1308" b="1" dirty="0" err="1">
                <a:solidFill>
                  <a:schemeClr val="accent1">
                    <a:lumMod val="75000"/>
                  </a:schemeClr>
                </a:solidFill>
              </a:rPr>
              <a:t>mln</a:t>
            </a:r>
            <a:r>
              <a:rPr lang="en-US" sz="1308" b="1" dirty="0">
                <a:solidFill>
                  <a:schemeClr val="accent1">
                    <a:lumMod val="75000"/>
                  </a:schemeClr>
                </a:solidFill>
              </a:rPr>
              <a:t>. USD (1st stage, without taking into account state subsidies and existing infrastructure);</a:t>
            </a:r>
          </a:p>
          <a:p>
            <a:pPr algn="just">
              <a:buClr>
                <a:schemeClr val="accent3"/>
              </a:buClr>
            </a:pPr>
            <a:r>
              <a:rPr lang="en-US" sz="1308" b="1" dirty="0">
                <a:solidFill>
                  <a:schemeClr val="accent1">
                    <a:lumMod val="75000"/>
                  </a:schemeClr>
                </a:solidFill>
              </a:rPr>
              <a:t>- Terms of the project implementation are 2017-2020 (1st stage).</a:t>
            </a:r>
            <a:endParaRPr lang="ru-RU" sz="1526" b="1" dirty="0">
              <a:solidFill>
                <a:schemeClr val="accent1">
                  <a:lumMod val="75000"/>
                </a:schemeClr>
              </a:solidFill>
            </a:endParaRPr>
          </a:p>
          <a:p>
            <a:pPr algn="just">
              <a:buClr>
                <a:schemeClr val="accent3"/>
              </a:buClr>
            </a:pPr>
            <a:endParaRPr lang="ru-RU" sz="1526" dirty="0">
              <a:solidFill>
                <a:schemeClr val="tx1"/>
              </a:solidFill>
            </a:endParaRPr>
          </a:p>
        </p:txBody>
      </p:sp>
      <p:pic>
        <p:nvPicPr>
          <p:cNvPr id="2050" name="Picture 2" descr="C:\Downloads\зелень.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74" y="5506944"/>
            <a:ext cx="1599354" cy="1256078"/>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973711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dirty="0">
                <a:solidFill>
                  <a:schemeClr val="tx1"/>
                </a:solidFill>
              </a:rPr>
              <a:t>11</a:t>
            </a:r>
            <a:endParaRPr lang="ru-RU" sz="1744" dirty="0">
              <a:solidFill>
                <a:schemeClr val="tx1"/>
              </a:solidFill>
            </a:endParaRP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 y="412490"/>
            <a:ext cx="5995210"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ИНВЕСТИЦИОННОЕ ПРЕДЛОЖЕНИЕ</a:t>
            </a:r>
          </a:p>
          <a:p>
            <a:pPr algn="r"/>
            <a:r>
              <a:rPr lang="en-US" sz="2149" b="1" dirty="0">
                <a:solidFill>
                  <a:schemeClr val="accent1">
                    <a:lumMod val="50000"/>
                  </a:schemeClr>
                </a:solidFill>
              </a:rPr>
              <a:t>INVESTMENT PROPOSAL</a:t>
            </a:r>
            <a:endParaRPr lang="ru-RU" sz="2149" b="1" dirty="0">
              <a:solidFill>
                <a:schemeClr val="accent1">
                  <a:lumMod val="50000"/>
                </a:schemeClr>
              </a:solidFill>
            </a:endParaRPr>
          </a:p>
        </p:txBody>
      </p:sp>
      <p:sp>
        <p:nvSpPr>
          <p:cNvPr id="6" name="Прямоугольник 5"/>
          <p:cNvSpPr/>
          <p:nvPr/>
        </p:nvSpPr>
        <p:spPr>
          <a:xfrm>
            <a:off x="6335400" y="247118"/>
            <a:ext cx="4294271" cy="102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Отрасль экономики - промышленность</a:t>
            </a:r>
          </a:p>
          <a:p>
            <a:pPr algn="r"/>
            <a:r>
              <a:rPr lang="en-US" sz="1526" b="1" dirty="0">
                <a:solidFill>
                  <a:schemeClr val="accent1">
                    <a:lumMod val="75000"/>
                  </a:schemeClr>
                </a:solidFill>
              </a:rPr>
              <a:t>Sector of economy - industry</a:t>
            </a:r>
            <a:endParaRPr lang="ru-RU" sz="1526" b="1" dirty="0">
              <a:solidFill>
                <a:schemeClr val="accent1">
                  <a:lumMod val="75000"/>
                </a:schemeClr>
              </a:solidFill>
            </a:endParaRPr>
          </a:p>
        </p:txBody>
      </p:sp>
      <p:sp>
        <p:nvSpPr>
          <p:cNvPr id="7" name="Прямоугольник 6"/>
          <p:cNvSpPr/>
          <p:nvPr/>
        </p:nvSpPr>
        <p:spPr>
          <a:xfrm>
            <a:off x="126972" y="1189180"/>
            <a:ext cx="8249554" cy="5858389"/>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199" dirty="0">
                <a:solidFill>
                  <a:schemeClr val="tx1"/>
                </a:solidFill>
              </a:rPr>
              <a:t>Создание в Бугульминском муниципальном районе комплекса заводов по производству расходных медицинских материалов (вакуумные и микропробирки, иглы, системы для сбора анализов, аксессуары), а также медицинских приборов в области маммологии и анализаторов крови.</a:t>
            </a:r>
          </a:p>
          <a:p>
            <a:pPr indent="489787" algn="just">
              <a:buClr>
                <a:schemeClr val="accent3"/>
              </a:buClr>
            </a:pPr>
            <a:r>
              <a:rPr lang="ru-RU" sz="1199" b="1" dirty="0">
                <a:solidFill>
                  <a:schemeClr val="tx1"/>
                </a:solidFill>
              </a:rPr>
              <a:t>Общее описание проекта</a:t>
            </a:r>
          </a:p>
          <a:p>
            <a:pPr algn="just">
              <a:buClr>
                <a:schemeClr val="accent3"/>
              </a:buClr>
            </a:pPr>
            <a:r>
              <a:rPr lang="ru-RU" sz="1199" dirty="0">
                <a:solidFill>
                  <a:schemeClr val="tx1"/>
                </a:solidFill>
              </a:rPr>
              <a:t>Реализация проекта предполагает поэтапный ввод в эксплуатацию медицинских производств четырех направлений:</a:t>
            </a:r>
          </a:p>
          <a:p>
            <a:pPr algn="just">
              <a:buClr>
                <a:schemeClr val="accent3"/>
              </a:buClr>
            </a:pPr>
            <a:r>
              <a:rPr lang="ru-RU" sz="1199" dirty="0">
                <a:solidFill>
                  <a:schemeClr val="tx1"/>
                </a:solidFill>
              </a:rPr>
              <a:t>1. Завод по выпуску расходных медицинских материалов – объем инвестиций 9 </a:t>
            </a:r>
            <a:r>
              <a:rPr lang="ru-RU" sz="1199" dirty="0" err="1">
                <a:solidFill>
                  <a:schemeClr val="tx1"/>
                </a:solidFill>
              </a:rPr>
              <a:t>млрд.руб</a:t>
            </a:r>
            <a:r>
              <a:rPr lang="ru-RU" sz="1199" dirty="0">
                <a:solidFill>
                  <a:schemeClr val="tx1"/>
                </a:solidFill>
              </a:rPr>
              <a:t>.;</a:t>
            </a:r>
          </a:p>
          <a:p>
            <a:pPr algn="just">
              <a:buClr>
                <a:schemeClr val="accent3"/>
              </a:buClr>
            </a:pPr>
            <a:r>
              <a:rPr lang="ru-RU" sz="1199" dirty="0">
                <a:solidFill>
                  <a:schemeClr val="tx1"/>
                </a:solidFill>
              </a:rPr>
              <a:t>2. Завод по выпуску формалина – объем инвестиций 250 </a:t>
            </a:r>
            <a:r>
              <a:rPr lang="ru-RU" sz="1199" dirty="0" err="1">
                <a:solidFill>
                  <a:schemeClr val="tx1"/>
                </a:solidFill>
              </a:rPr>
              <a:t>млн.руб</a:t>
            </a:r>
            <a:r>
              <a:rPr lang="ru-RU" sz="1199" dirty="0">
                <a:solidFill>
                  <a:schemeClr val="tx1"/>
                </a:solidFill>
              </a:rPr>
              <a:t>.;</a:t>
            </a:r>
          </a:p>
          <a:p>
            <a:pPr algn="just">
              <a:buClr>
                <a:schemeClr val="accent3"/>
              </a:buClr>
            </a:pPr>
            <a:r>
              <a:rPr lang="ru-RU" sz="1199" dirty="0">
                <a:solidFill>
                  <a:schemeClr val="tx1"/>
                </a:solidFill>
              </a:rPr>
              <a:t>3. Завод по выпуску анализаторов крови – 5 </a:t>
            </a:r>
            <a:r>
              <a:rPr lang="ru-RU" sz="1199" dirty="0" err="1">
                <a:solidFill>
                  <a:schemeClr val="tx1"/>
                </a:solidFill>
              </a:rPr>
              <a:t>млрд.руб</a:t>
            </a:r>
            <a:r>
              <a:rPr lang="ru-RU" sz="1199" dirty="0">
                <a:solidFill>
                  <a:schemeClr val="tx1"/>
                </a:solidFill>
              </a:rPr>
              <a:t>.;</a:t>
            </a:r>
          </a:p>
          <a:p>
            <a:pPr algn="just">
              <a:buClr>
                <a:schemeClr val="accent3"/>
              </a:buClr>
            </a:pPr>
            <a:r>
              <a:rPr lang="ru-RU" sz="1199" dirty="0">
                <a:solidFill>
                  <a:schemeClr val="tx1"/>
                </a:solidFill>
              </a:rPr>
              <a:t>4. Завод по выпуску приборов для исследования в области маммологии – 500 </a:t>
            </a:r>
            <a:r>
              <a:rPr lang="ru-RU" sz="1199" dirty="0" err="1">
                <a:solidFill>
                  <a:schemeClr val="tx1"/>
                </a:solidFill>
              </a:rPr>
              <a:t>млн.руб</a:t>
            </a:r>
            <a:r>
              <a:rPr lang="ru-RU" sz="1199" dirty="0">
                <a:solidFill>
                  <a:schemeClr val="tx1"/>
                </a:solidFill>
              </a:rPr>
              <a:t>.</a:t>
            </a:r>
          </a:p>
          <a:p>
            <a:pPr algn="just">
              <a:buClr>
                <a:schemeClr val="accent3"/>
              </a:buClr>
            </a:pPr>
            <a:endParaRPr lang="ru-RU" sz="1199" dirty="0">
              <a:solidFill>
                <a:schemeClr val="tx1"/>
              </a:solidFill>
            </a:endParaRPr>
          </a:p>
          <a:p>
            <a:pPr indent="489787" algn="just">
              <a:buClr>
                <a:schemeClr val="accent3"/>
              </a:buClr>
            </a:pPr>
            <a:r>
              <a:rPr lang="ru-RU" sz="1199" dirty="0">
                <a:solidFill>
                  <a:schemeClr val="tx1"/>
                </a:solidFill>
              </a:rPr>
              <a:t>Общий объем необходимых инвестиций составляет 15 </a:t>
            </a:r>
            <a:r>
              <a:rPr lang="ru-RU" sz="1199" dirty="0" err="1">
                <a:solidFill>
                  <a:schemeClr val="tx1"/>
                </a:solidFill>
              </a:rPr>
              <a:t>млрд.руб</a:t>
            </a:r>
            <a:r>
              <a:rPr lang="ru-RU" sz="1199" dirty="0">
                <a:solidFill>
                  <a:schemeClr val="tx1"/>
                </a:solidFill>
              </a:rPr>
              <a:t>. Проект может быть реализован на принципах частно-государственного партнерства, а также с привлечением со-инвесторов. Реализация продукции комплекса заводов медицинских материалов будет осуществляться по территории России и за рубеж. Среднегодовой объем производства планируется на уровне 13 </a:t>
            </a:r>
            <a:r>
              <a:rPr lang="ru-RU" sz="1199" dirty="0" err="1">
                <a:solidFill>
                  <a:schemeClr val="tx1"/>
                </a:solidFill>
              </a:rPr>
              <a:t>млрд.руб</a:t>
            </a:r>
            <a:r>
              <a:rPr lang="ru-RU" sz="1199" dirty="0">
                <a:solidFill>
                  <a:schemeClr val="tx1"/>
                </a:solidFill>
              </a:rPr>
              <a:t>., период окупаемости проекта составит 4,7 лет. </a:t>
            </a:r>
          </a:p>
          <a:p>
            <a:pPr algn="just">
              <a:buClr>
                <a:schemeClr val="accent3"/>
              </a:buClr>
            </a:pPr>
            <a:endParaRPr lang="ru-RU" sz="1199" dirty="0">
              <a:solidFill>
                <a:schemeClr val="tx1"/>
              </a:solidFill>
            </a:endParaRPr>
          </a:p>
          <a:p>
            <a:pPr indent="489787" algn="just">
              <a:buClr>
                <a:schemeClr val="accent3"/>
              </a:buClr>
            </a:pPr>
            <a:r>
              <a:rPr lang="en-US" sz="1199" b="1" dirty="0">
                <a:solidFill>
                  <a:schemeClr val="accent1">
                    <a:lumMod val="75000"/>
                  </a:schemeClr>
                </a:solidFill>
              </a:rPr>
              <a:t>Establishment in the Bugulma municipal district of a complex of plants for the production of expendable medical supplies (vacuum and microtubes, needles, systems for collection of analyzes, accessories), as well as medical devices in the field of </a:t>
            </a:r>
            <a:r>
              <a:rPr lang="en-US" sz="1199" b="1" dirty="0" err="1">
                <a:solidFill>
                  <a:schemeClr val="accent1">
                    <a:lumMod val="75000"/>
                  </a:schemeClr>
                </a:solidFill>
              </a:rPr>
              <a:t>mammology</a:t>
            </a:r>
            <a:r>
              <a:rPr lang="en-US" sz="1199" b="1" dirty="0">
                <a:solidFill>
                  <a:schemeClr val="accent1">
                    <a:lumMod val="75000"/>
                  </a:schemeClr>
                </a:solidFill>
              </a:rPr>
              <a:t> and blood analyzers.</a:t>
            </a:r>
            <a:endParaRPr lang="ru-RU" sz="1199" b="1" dirty="0">
              <a:solidFill>
                <a:schemeClr val="accent1">
                  <a:lumMod val="75000"/>
                </a:schemeClr>
              </a:solidFill>
            </a:endParaRPr>
          </a:p>
          <a:p>
            <a:pPr indent="489787" algn="just">
              <a:buClr>
                <a:schemeClr val="accent3"/>
              </a:buClr>
            </a:pPr>
            <a:r>
              <a:rPr lang="en-US" sz="1199" b="1" dirty="0">
                <a:solidFill>
                  <a:schemeClr val="accent1">
                    <a:lumMod val="50000"/>
                  </a:schemeClr>
                </a:solidFill>
              </a:rPr>
              <a:t>General description of the project</a:t>
            </a:r>
          </a:p>
          <a:p>
            <a:pPr indent="489787" algn="just">
              <a:buClr>
                <a:schemeClr val="accent3"/>
              </a:buClr>
            </a:pPr>
            <a:r>
              <a:rPr lang="en-US" sz="1199" b="1" dirty="0">
                <a:solidFill>
                  <a:schemeClr val="accent1">
                    <a:lumMod val="75000"/>
                  </a:schemeClr>
                </a:solidFill>
              </a:rPr>
              <a:t>The implementation of the project involves the phased introduction into operation of medical facilities in four areas:</a:t>
            </a:r>
          </a:p>
          <a:p>
            <a:pPr algn="just">
              <a:buClr>
                <a:schemeClr val="accent3"/>
              </a:buClr>
            </a:pPr>
            <a:r>
              <a:rPr lang="en-US" sz="1199" b="1" dirty="0">
                <a:solidFill>
                  <a:schemeClr val="accent1">
                    <a:lumMod val="75000"/>
                  </a:schemeClr>
                </a:solidFill>
              </a:rPr>
              <a:t>1. Plant for the production of expendable medical materials - the volume of investments is </a:t>
            </a:r>
            <a:r>
              <a:rPr lang="ru-RU" sz="1199" b="1" dirty="0" smtClean="0">
                <a:solidFill>
                  <a:schemeClr val="accent1">
                    <a:lumMod val="75000"/>
                  </a:schemeClr>
                </a:solidFill>
              </a:rPr>
              <a:t>137 </a:t>
            </a:r>
            <a:r>
              <a:rPr lang="en-US" sz="1199" b="1" dirty="0" err="1">
                <a:solidFill>
                  <a:schemeClr val="accent1">
                    <a:lumMod val="75000"/>
                  </a:schemeClr>
                </a:solidFill>
              </a:rPr>
              <a:t>mln</a:t>
            </a:r>
            <a:r>
              <a:rPr lang="en-US" sz="1199" b="1" dirty="0">
                <a:solidFill>
                  <a:schemeClr val="accent1">
                    <a:lumMod val="75000"/>
                  </a:schemeClr>
                </a:solidFill>
              </a:rPr>
              <a:t>. USD;</a:t>
            </a:r>
          </a:p>
          <a:p>
            <a:pPr algn="just">
              <a:buClr>
                <a:schemeClr val="accent3"/>
              </a:buClr>
            </a:pPr>
            <a:r>
              <a:rPr lang="en-US" sz="1199" b="1" dirty="0">
                <a:solidFill>
                  <a:schemeClr val="accent1">
                    <a:lumMod val="75000"/>
                  </a:schemeClr>
                </a:solidFill>
              </a:rPr>
              <a:t>2. Factory for the release of formalin - the volume of investment </a:t>
            </a:r>
            <a:r>
              <a:rPr lang="ru-RU" sz="1199" b="1" dirty="0" smtClean="0">
                <a:solidFill>
                  <a:schemeClr val="accent1">
                    <a:lumMod val="75000"/>
                  </a:schemeClr>
                </a:solidFill>
              </a:rPr>
              <a:t>3,8</a:t>
            </a:r>
            <a:r>
              <a:rPr lang="en-US" sz="1199" b="1" dirty="0" smtClean="0">
                <a:solidFill>
                  <a:schemeClr val="accent1">
                    <a:lumMod val="75000"/>
                  </a:schemeClr>
                </a:solidFill>
              </a:rPr>
              <a:t> </a:t>
            </a:r>
            <a:r>
              <a:rPr lang="en-US" sz="1199" b="1" dirty="0" err="1">
                <a:solidFill>
                  <a:schemeClr val="accent1">
                    <a:lumMod val="75000"/>
                  </a:schemeClr>
                </a:solidFill>
              </a:rPr>
              <a:t>mln</a:t>
            </a:r>
            <a:r>
              <a:rPr lang="en-US" sz="1199" b="1" dirty="0">
                <a:solidFill>
                  <a:schemeClr val="accent1">
                    <a:lumMod val="75000"/>
                  </a:schemeClr>
                </a:solidFill>
              </a:rPr>
              <a:t>. USD;</a:t>
            </a:r>
          </a:p>
          <a:p>
            <a:pPr algn="just">
              <a:buClr>
                <a:schemeClr val="accent3"/>
              </a:buClr>
            </a:pPr>
            <a:r>
              <a:rPr lang="en-US" sz="1199" b="1" dirty="0">
                <a:solidFill>
                  <a:schemeClr val="accent1">
                    <a:lumMod val="75000"/>
                  </a:schemeClr>
                </a:solidFill>
              </a:rPr>
              <a:t>3. Plant for the production of blood analyzers – </a:t>
            </a:r>
            <a:r>
              <a:rPr lang="ru-RU" sz="1199" b="1" dirty="0" smtClean="0">
                <a:solidFill>
                  <a:schemeClr val="accent1">
                    <a:lumMod val="75000"/>
                  </a:schemeClr>
                </a:solidFill>
              </a:rPr>
              <a:t>75,6</a:t>
            </a:r>
            <a:r>
              <a:rPr lang="en-US" sz="1199" b="1" dirty="0" smtClean="0">
                <a:solidFill>
                  <a:schemeClr val="accent1">
                    <a:lumMod val="75000"/>
                  </a:schemeClr>
                </a:solidFill>
              </a:rPr>
              <a:t> </a:t>
            </a:r>
            <a:r>
              <a:rPr lang="en-US" sz="1199" b="1" dirty="0" err="1">
                <a:solidFill>
                  <a:schemeClr val="accent1">
                    <a:lumMod val="75000"/>
                  </a:schemeClr>
                </a:solidFill>
              </a:rPr>
              <a:t>mln</a:t>
            </a:r>
            <a:r>
              <a:rPr lang="en-US" sz="1199" b="1" dirty="0">
                <a:solidFill>
                  <a:schemeClr val="accent1">
                    <a:lumMod val="75000"/>
                  </a:schemeClr>
                </a:solidFill>
              </a:rPr>
              <a:t>. USD;</a:t>
            </a:r>
          </a:p>
          <a:p>
            <a:pPr algn="just">
              <a:buClr>
                <a:schemeClr val="accent3"/>
              </a:buClr>
            </a:pPr>
            <a:r>
              <a:rPr lang="en-US" sz="1199" b="1" dirty="0">
                <a:solidFill>
                  <a:schemeClr val="accent1">
                    <a:lumMod val="75000"/>
                  </a:schemeClr>
                </a:solidFill>
              </a:rPr>
              <a:t>4. Plant for the production of devices for research in the field of </a:t>
            </a:r>
            <a:r>
              <a:rPr lang="en-US" sz="1199" b="1" dirty="0" err="1">
                <a:solidFill>
                  <a:schemeClr val="accent1">
                    <a:lumMod val="75000"/>
                  </a:schemeClr>
                </a:solidFill>
              </a:rPr>
              <a:t>mammology</a:t>
            </a:r>
            <a:r>
              <a:rPr lang="en-US" sz="1199" b="1" dirty="0">
                <a:solidFill>
                  <a:schemeClr val="accent1">
                    <a:lumMod val="75000"/>
                  </a:schemeClr>
                </a:solidFill>
              </a:rPr>
              <a:t> – </a:t>
            </a:r>
            <a:r>
              <a:rPr lang="ru-RU" sz="1199" b="1" dirty="0" smtClean="0">
                <a:solidFill>
                  <a:schemeClr val="accent1">
                    <a:lumMod val="75000"/>
                  </a:schemeClr>
                </a:solidFill>
              </a:rPr>
              <a:t>7,6</a:t>
            </a:r>
            <a:r>
              <a:rPr lang="en-US" sz="1199" b="1" dirty="0" smtClean="0">
                <a:solidFill>
                  <a:schemeClr val="accent1">
                    <a:lumMod val="75000"/>
                  </a:schemeClr>
                </a:solidFill>
              </a:rPr>
              <a:t> </a:t>
            </a:r>
            <a:r>
              <a:rPr lang="en-US" sz="1199" b="1" dirty="0" err="1">
                <a:solidFill>
                  <a:schemeClr val="accent1">
                    <a:lumMod val="75000"/>
                  </a:schemeClr>
                </a:solidFill>
              </a:rPr>
              <a:t>mln</a:t>
            </a:r>
            <a:r>
              <a:rPr lang="en-US" sz="1199" b="1" dirty="0">
                <a:solidFill>
                  <a:schemeClr val="accent1">
                    <a:lumMod val="75000"/>
                  </a:schemeClr>
                </a:solidFill>
              </a:rPr>
              <a:t>. USD.</a:t>
            </a:r>
            <a:endParaRPr lang="ru-RU" sz="1199" b="1" dirty="0">
              <a:solidFill>
                <a:schemeClr val="accent1">
                  <a:lumMod val="75000"/>
                </a:schemeClr>
              </a:solidFill>
            </a:endParaRPr>
          </a:p>
          <a:p>
            <a:pPr algn="just">
              <a:buClr>
                <a:schemeClr val="accent3"/>
              </a:buClr>
            </a:pPr>
            <a:endParaRPr lang="ru-RU" sz="1199" b="1" dirty="0">
              <a:solidFill>
                <a:schemeClr val="accent1">
                  <a:lumMod val="75000"/>
                </a:schemeClr>
              </a:solidFill>
            </a:endParaRPr>
          </a:p>
          <a:p>
            <a:pPr indent="489787" algn="just">
              <a:buClr>
                <a:schemeClr val="accent3"/>
              </a:buClr>
            </a:pPr>
            <a:r>
              <a:rPr lang="en-US" sz="1199" b="1" dirty="0">
                <a:solidFill>
                  <a:schemeClr val="accent1">
                    <a:lumMod val="75000"/>
                  </a:schemeClr>
                </a:solidFill>
              </a:rPr>
              <a:t>The total amount of necessary investments is </a:t>
            </a:r>
            <a:r>
              <a:rPr lang="en-US" sz="1199" b="1" dirty="0" smtClean="0">
                <a:solidFill>
                  <a:schemeClr val="accent1">
                    <a:lumMod val="75000"/>
                  </a:schemeClr>
                </a:solidFill>
              </a:rPr>
              <a:t>2</a:t>
            </a:r>
            <a:r>
              <a:rPr lang="ru-RU" sz="1199" b="1" dirty="0" smtClean="0">
                <a:solidFill>
                  <a:schemeClr val="accent1">
                    <a:lumMod val="75000"/>
                  </a:schemeClr>
                </a:solidFill>
              </a:rPr>
              <a:t>27</a:t>
            </a:r>
            <a:r>
              <a:rPr lang="en-US" sz="1199" b="1" dirty="0" smtClean="0">
                <a:solidFill>
                  <a:schemeClr val="accent1">
                    <a:lumMod val="75000"/>
                  </a:schemeClr>
                </a:solidFill>
              </a:rPr>
              <a:t> </a:t>
            </a:r>
            <a:r>
              <a:rPr lang="en-US" sz="1199" b="1" dirty="0" err="1">
                <a:solidFill>
                  <a:schemeClr val="accent1">
                    <a:lumMod val="75000"/>
                  </a:schemeClr>
                </a:solidFill>
              </a:rPr>
              <a:t>mln</a:t>
            </a:r>
            <a:r>
              <a:rPr lang="en-US" sz="1199" b="1" dirty="0">
                <a:solidFill>
                  <a:schemeClr val="accent1">
                    <a:lumMod val="75000"/>
                  </a:schemeClr>
                </a:solidFill>
              </a:rPr>
              <a:t>. USD. The project can be implemented on the principles of public-private partnership, as well as with the involvement of co-investors. The products of a complex of factories of medical materials will be sold on the territory of Russia and abroad. The average annual output is planned at </a:t>
            </a:r>
            <a:r>
              <a:rPr lang="ru-RU" sz="1199" b="1" dirty="0" smtClean="0">
                <a:solidFill>
                  <a:schemeClr val="accent1">
                    <a:lumMod val="75000"/>
                  </a:schemeClr>
                </a:solidFill>
              </a:rPr>
              <a:t>197</a:t>
            </a:r>
            <a:r>
              <a:rPr lang="en-US" sz="1199" b="1" dirty="0" smtClean="0">
                <a:solidFill>
                  <a:schemeClr val="accent1">
                    <a:lumMod val="75000"/>
                  </a:schemeClr>
                </a:solidFill>
              </a:rPr>
              <a:t> </a:t>
            </a:r>
            <a:r>
              <a:rPr lang="en-US" sz="1199" b="1" dirty="0" err="1">
                <a:solidFill>
                  <a:schemeClr val="accent1">
                    <a:lumMod val="75000"/>
                  </a:schemeClr>
                </a:solidFill>
              </a:rPr>
              <a:t>mln</a:t>
            </a:r>
            <a:r>
              <a:rPr lang="en-US" sz="1199" b="1" dirty="0">
                <a:solidFill>
                  <a:schemeClr val="accent1">
                    <a:lumMod val="75000"/>
                  </a:schemeClr>
                </a:solidFill>
              </a:rPr>
              <a:t>. USD, the payback period of the project will be 4.7 years.</a:t>
            </a:r>
            <a:endParaRPr lang="ru-RU" sz="1308" b="1" dirty="0">
              <a:solidFill>
                <a:schemeClr val="accent1">
                  <a:lumMod val="75000"/>
                </a:schemeClr>
              </a:solidFill>
            </a:endParaRPr>
          </a:p>
          <a:p>
            <a:pPr algn="just">
              <a:buClr>
                <a:schemeClr val="accent3"/>
              </a:buClr>
            </a:pPr>
            <a:endParaRPr lang="ru-RU" sz="1308"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666" y="1189181"/>
            <a:ext cx="1814960" cy="106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669" y="2366754"/>
            <a:ext cx="1835204" cy="106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1667" y="3544324"/>
            <a:ext cx="1835204" cy="106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1671" y="4713571"/>
            <a:ext cx="1843091" cy="106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1671" y="5899473"/>
            <a:ext cx="1843091" cy="106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dirty="0">
                <a:solidFill>
                  <a:schemeClr val="tx1"/>
                </a:solidFill>
              </a:rPr>
              <a:t>12</a:t>
            </a:r>
            <a:endParaRPr lang="ru-RU" sz="1744" dirty="0">
              <a:solidFill>
                <a:schemeClr val="tx1"/>
              </a:solidFill>
            </a:endParaRP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 y="490994"/>
            <a:ext cx="5484929"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АГРОПРОМЫШЛЕННЫЙ КОМПЛЕКС</a:t>
            </a:r>
          </a:p>
          <a:p>
            <a:pPr algn="r"/>
            <a:r>
              <a:rPr lang="en-US" sz="2149" b="1" dirty="0">
                <a:solidFill>
                  <a:schemeClr val="accent1">
                    <a:lumMod val="50000"/>
                  </a:schemeClr>
                </a:solidFill>
              </a:rPr>
              <a:t>AGROINDUSTRIAL COMPLEX</a:t>
            </a:r>
            <a:endParaRPr lang="ru-RU" sz="2149" b="1" dirty="0">
              <a:solidFill>
                <a:schemeClr val="accent1">
                  <a:lumMod val="50000"/>
                </a:schemeClr>
              </a:solidFill>
            </a:endParaRPr>
          </a:p>
        </p:txBody>
      </p:sp>
      <p:sp>
        <p:nvSpPr>
          <p:cNvPr id="5" name="Прямоугольник 4"/>
          <p:cNvSpPr/>
          <p:nvPr/>
        </p:nvSpPr>
        <p:spPr>
          <a:xfrm>
            <a:off x="176148" y="1267681"/>
            <a:ext cx="7556937" cy="2983185"/>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308" dirty="0">
                <a:solidFill>
                  <a:schemeClr val="tx1"/>
                </a:solidFill>
              </a:rPr>
              <a:t>Агропромышленный комплекс Бугульминского муниципального района имеет значительный нереализованный потенциал развития. Местные производители пищевых продуктов слабо представлены на внутреннем рынке, реализуется в основном продукция сторонних поставщиков – таким образом, потенциальный производитель, создавший производство на территории Бугульминского муниципального района, имеет возможность изначально получить преимущество, связанное со слабостью, или полным отсутствием прямых конкурентов.</a:t>
            </a:r>
          </a:p>
          <a:p>
            <a:pPr algn="just">
              <a:buClr>
                <a:schemeClr val="accent3"/>
              </a:buClr>
            </a:pPr>
            <a:endParaRPr lang="ru-RU" sz="1308" dirty="0">
              <a:solidFill>
                <a:schemeClr val="tx1"/>
              </a:solidFill>
            </a:endParaRPr>
          </a:p>
          <a:p>
            <a:pPr indent="489787" algn="just">
              <a:buClr>
                <a:schemeClr val="accent3"/>
              </a:buClr>
            </a:pPr>
            <a:r>
              <a:rPr lang="en-US" sz="1308" b="1" dirty="0">
                <a:solidFill>
                  <a:schemeClr val="accent1">
                    <a:lumMod val="75000"/>
                  </a:schemeClr>
                </a:solidFill>
              </a:rPr>
              <a:t>The agro-industrial complex of the Bugulma municipal district has a significant unrealized development potential. Local producers of food products are poorly represented in the domestic market, mainly the products of third-party suppliers are being implemented - thus, the potential producer who created the production in the Bugulma municipal district has the opportunity to initially gain advantage due to weakness or a complete lack of direct competitors.</a:t>
            </a:r>
            <a:endParaRPr lang="ru-RU" sz="1308" b="1" dirty="0">
              <a:solidFill>
                <a:schemeClr val="accent1">
                  <a:lumMod val="75000"/>
                </a:schemeClr>
              </a:solidFill>
            </a:endParaRPr>
          </a:p>
        </p:txBody>
      </p:sp>
      <p:sp>
        <p:nvSpPr>
          <p:cNvPr id="6" name="Прямоугольник 5"/>
          <p:cNvSpPr/>
          <p:nvPr/>
        </p:nvSpPr>
        <p:spPr>
          <a:xfrm>
            <a:off x="176147" y="4584510"/>
            <a:ext cx="2411705" cy="5106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090" b="1" dirty="0">
                <a:solidFill>
                  <a:schemeClr val="tx1"/>
                </a:solidFill>
              </a:rPr>
              <a:t>Площадь земель сельхозназначения, тыс.га / </a:t>
            </a:r>
            <a:r>
              <a:rPr lang="en-US" sz="1090" b="1" dirty="0">
                <a:solidFill>
                  <a:schemeClr val="accent1">
                    <a:lumMod val="50000"/>
                  </a:schemeClr>
                </a:solidFill>
              </a:rPr>
              <a:t>Area of agricultural land,</a:t>
            </a:r>
            <a:r>
              <a:rPr lang="ru-RU" sz="1090" b="1" dirty="0">
                <a:solidFill>
                  <a:schemeClr val="accent1">
                    <a:lumMod val="50000"/>
                  </a:schemeClr>
                </a:solidFill>
              </a:rPr>
              <a:t> </a:t>
            </a:r>
            <a:r>
              <a:rPr lang="en-US" sz="1090" b="1" dirty="0" err="1">
                <a:solidFill>
                  <a:schemeClr val="accent1">
                    <a:lumMod val="50000"/>
                  </a:schemeClr>
                </a:solidFill>
              </a:rPr>
              <a:t>Th.hectares</a:t>
            </a:r>
            <a:endParaRPr lang="ru-RU" sz="1090" b="1" dirty="0">
              <a:solidFill>
                <a:schemeClr val="accent1">
                  <a:lumMod val="50000"/>
                </a:schemeClr>
              </a:solidFill>
            </a:endParaRPr>
          </a:p>
        </p:txBody>
      </p:sp>
      <p:pic>
        <p:nvPicPr>
          <p:cNvPr id="7" name="Picture 2" descr="C:\Download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47" y="5095141"/>
            <a:ext cx="2411705" cy="164061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730716" y="4584510"/>
            <a:ext cx="2411704" cy="5106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090" b="1" dirty="0">
                <a:solidFill>
                  <a:schemeClr val="tx1"/>
                </a:solidFill>
              </a:rPr>
              <a:t>Площадь сельхозугодий, тыс.га / </a:t>
            </a:r>
          </a:p>
          <a:p>
            <a:pPr algn="r"/>
            <a:r>
              <a:rPr lang="en-US" sz="1090" b="1" dirty="0">
                <a:solidFill>
                  <a:schemeClr val="accent1">
                    <a:lumMod val="50000"/>
                  </a:schemeClr>
                </a:solidFill>
              </a:rPr>
              <a:t>Area of farmland, </a:t>
            </a:r>
            <a:r>
              <a:rPr lang="en-US" sz="1090" b="1" dirty="0" err="1">
                <a:solidFill>
                  <a:schemeClr val="accent1">
                    <a:lumMod val="50000"/>
                  </a:schemeClr>
                </a:solidFill>
              </a:rPr>
              <a:t>Th.hectares</a:t>
            </a:r>
            <a:endParaRPr lang="ru-RU" sz="1090" b="1" dirty="0">
              <a:solidFill>
                <a:schemeClr val="accent1">
                  <a:lumMod val="50000"/>
                </a:schemeClr>
              </a:solidFill>
            </a:endParaRPr>
          </a:p>
        </p:txBody>
      </p:sp>
      <p:pic>
        <p:nvPicPr>
          <p:cNvPr id="9" name="Picture 2" descr="C:\Downloads\farm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716" y="5095141"/>
            <a:ext cx="2411704" cy="164061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Downloads\756325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1377" y="5095141"/>
            <a:ext cx="2411708" cy="164061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321377" y="4584510"/>
            <a:ext cx="2411708" cy="5106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090" b="1" dirty="0">
                <a:solidFill>
                  <a:schemeClr val="tx1"/>
                </a:solidFill>
              </a:rPr>
              <a:t>Площадь пашни, тыс.га / </a:t>
            </a:r>
          </a:p>
          <a:p>
            <a:pPr algn="r"/>
            <a:r>
              <a:rPr lang="en-US" sz="1090" b="1" dirty="0">
                <a:solidFill>
                  <a:schemeClr val="accent1">
                    <a:lumMod val="50000"/>
                  </a:schemeClr>
                </a:solidFill>
              </a:rPr>
              <a:t>Arable land, </a:t>
            </a:r>
            <a:r>
              <a:rPr lang="en-US" sz="1090" b="1" dirty="0" err="1">
                <a:solidFill>
                  <a:schemeClr val="accent1">
                    <a:lumMod val="50000"/>
                  </a:schemeClr>
                </a:solidFill>
              </a:rPr>
              <a:t>Th.hectares</a:t>
            </a:r>
            <a:endParaRPr lang="ru-RU" sz="1090" b="1" dirty="0">
              <a:solidFill>
                <a:schemeClr val="accent1">
                  <a:lumMod val="50000"/>
                </a:schemeClr>
              </a:solidFill>
            </a:endParaRPr>
          </a:p>
        </p:txBody>
      </p:sp>
      <p:sp>
        <p:nvSpPr>
          <p:cNvPr id="10" name="Прямоугольник 9"/>
          <p:cNvSpPr/>
          <p:nvPr/>
        </p:nvSpPr>
        <p:spPr>
          <a:xfrm>
            <a:off x="9737994"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a:solidFill>
                  <a:schemeClr val="tx1"/>
                </a:solidFill>
              </a:rPr>
              <a:t>1</a:t>
            </a:r>
            <a:r>
              <a:rPr lang="en-US" sz="1744" dirty="0">
                <a:solidFill>
                  <a:schemeClr val="tx1"/>
                </a:solidFill>
              </a:rPr>
              <a:t>3</a:t>
            </a:r>
            <a:endParaRPr lang="ru-RU" sz="1744" dirty="0">
              <a:solidFill>
                <a:schemeClr val="tx1"/>
              </a:solidFill>
            </a:endParaRPr>
          </a:p>
        </p:txBody>
      </p:sp>
      <p:sp>
        <p:nvSpPr>
          <p:cNvPr id="11" name="Прямоугольник 10"/>
          <p:cNvSpPr/>
          <p:nvPr/>
        </p:nvSpPr>
        <p:spPr>
          <a:xfrm>
            <a:off x="7078521" y="568047"/>
            <a:ext cx="3502682" cy="1099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Возделываемые зерновые культуры</a:t>
            </a:r>
          </a:p>
          <a:p>
            <a:pPr algn="r"/>
            <a:r>
              <a:rPr lang="en-US" sz="1526" b="1" dirty="0">
                <a:solidFill>
                  <a:schemeClr val="accent1">
                    <a:lumMod val="75000"/>
                  </a:schemeClr>
                </a:solidFill>
              </a:rPr>
              <a:t>Cultivated crops</a:t>
            </a:r>
            <a:endParaRPr lang="ru-RU" sz="1526" b="1" dirty="0">
              <a:solidFill>
                <a:schemeClr val="accent1">
                  <a:lumMod val="75000"/>
                </a:schemeClr>
              </a:solidFill>
            </a:endParaRPr>
          </a:p>
        </p:txBody>
      </p:sp>
      <p:pic>
        <p:nvPicPr>
          <p:cNvPr id="1034" name="Picture 10" descr="C:\Downloads\88ce1df6325dd5b1cbac492989c01bb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3875" y="1468529"/>
            <a:ext cx="1861509" cy="945702"/>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a:off x="7926187" y="2293521"/>
            <a:ext cx="2717633" cy="1330939"/>
          </a:xfrm>
          <a:prstGeom prst="rect">
            <a:avLst/>
          </a:prstGeom>
          <a:noFill/>
          <a:ln w="0" cap="flat" cmpd="sng" algn="ctr">
            <a:noFill/>
            <a:prstDash val="solid"/>
          </a:ln>
          <a:effectLst/>
        </p:spPr>
        <p:txBody>
          <a:bodyPr lIns="99684" tIns="49843" rIns="99684" bIns="49843" numCol="1" rtlCol="0" anchor="ctr"/>
          <a:lstStyle/>
          <a:p>
            <a:pPr marL="112496" indent="-112496" defTabSz="996879">
              <a:buClr>
                <a:srgbClr val="9BBB59"/>
              </a:buClr>
              <a:buFont typeface="Arial" pitchFamily="34" charset="0"/>
              <a:buChar char="•"/>
            </a:pPr>
            <a:r>
              <a:rPr lang="ru-RU" sz="1417" kern="0" dirty="0">
                <a:solidFill>
                  <a:sysClr val="windowText" lastClr="000000"/>
                </a:solidFill>
                <a:latin typeface="Calibri"/>
              </a:rPr>
              <a:t>яровая пшеница, озимая рожь</a:t>
            </a:r>
            <a:endParaRPr lang="en-US" sz="1417" kern="0" dirty="0">
              <a:solidFill>
                <a:sysClr val="windowText" lastClr="000000"/>
              </a:solidFill>
              <a:latin typeface="Calibri"/>
            </a:endParaRPr>
          </a:p>
          <a:p>
            <a:pPr marL="112496" indent="-112496" defTabSz="996879">
              <a:buClr>
                <a:srgbClr val="9BBB59"/>
              </a:buClr>
              <a:buFont typeface="Arial" pitchFamily="34" charset="0"/>
              <a:buChar char="•"/>
            </a:pPr>
            <a:r>
              <a:rPr lang="en-US" sz="1417" b="1" kern="0" dirty="0">
                <a:solidFill>
                  <a:schemeClr val="accent1">
                    <a:lumMod val="75000"/>
                  </a:schemeClr>
                </a:solidFill>
                <a:latin typeface="Calibri"/>
              </a:rPr>
              <a:t>s</a:t>
            </a:r>
            <a:r>
              <a:rPr lang="en-US" sz="1417" b="1" kern="0" dirty="0" err="1">
                <a:solidFill>
                  <a:schemeClr val="accent1">
                    <a:lumMod val="75000"/>
                  </a:schemeClr>
                </a:solidFill>
              </a:rPr>
              <a:t>pring</a:t>
            </a:r>
            <a:r>
              <a:rPr lang="en-US" sz="1417" b="1" kern="0" dirty="0">
                <a:solidFill>
                  <a:schemeClr val="accent1">
                    <a:lumMod val="75000"/>
                  </a:schemeClr>
                </a:solidFill>
              </a:rPr>
              <a:t> wheat, winter rye</a:t>
            </a:r>
            <a:r>
              <a:rPr lang="ru-RU" sz="1417" b="1" kern="0" dirty="0">
                <a:solidFill>
                  <a:schemeClr val="accent1">
                    <a:lumMod val="75000"/>
                  </a:schemeClr>
                </a:solidFill>
              </a:rPr>
              <a:t>;</a:t>
            </a:r>
            <a:endParaRPr lang="ru-RU" sz="1417" b="1" kern="0" dirty="0">
              <a:solidFill>
                <a:schemeClr val="accent1">
                  <a:lumMod val="75000"/>
                </a:schemeClr>
              </a:solidFill>
              <a:latin typeface="Calibri"/>
            </a:endParaRPr>
          </a:p>
          <a:p>
            <a:pPr marL="112496" indent="-112496" defTabSz="996879">
              <a:buClr>
                <a:srgbClr val="9BBB59"/>
              </a:buClr>
              <a:buFont typeface="Arial" pitchFamily="34" charset="0"/>
              <a:buChar char="•"/>
              <a:defRPr/>
            </a:pPr>
            <a:r>
              <a:rPr lang="ru-RU" sz="1417" kern="0" dirty="0">
                <a:solidFill>
                  <a:sysClr val="windowText" lastClr="000000"/>
                </a:solidFill>
                <a:latin typeface="Calibri"/>
              </a:rPr>
              <a:t>ячмень, овес, гречиха</a:t>
            </a:r>
            <a:endParaRPr lang="en-US" sz="1417" kern="0" dirty="0">
              <a:solidFill>
                <a:sysClr val="windowText" lastClr="000000"/>
              </a:solidFill>
              <a:latin typeface="Calibri"/>
            </a:endParaRPr>
          </a:p>
          <a:p>
            <a:pPr marL="112496" indent="-112496" defTabSz="996879">
              <a:buClr>
                <a:srgbClr val="9BBB59"/>
              </a:buClr>
              <a:buFont typeface="Arial" pitchFamily="34" charset="0"/>
              <a:buChar char="•"/>
              <a:defRPr/>
            </a:pPr>
            <a:r>
              <a:rPr lang="en-US" sz="1417" kern="0" dirty="0">
                <a:solidFill>
                  <a:sysClr val="windowText" lastClr="000000"/>
                </a:solidFill>
                <a:latin typeface="Calibri"/>
              </a:rPr>
              <a:t> </a:t>
            </a:r>
            <a:r>
              <a:rPr lang="en-US" sz="1417" b="1" kern="0" dirty="0">
                <a:solidFill>
                  <a:schemeClr val="accent1">
                    <a:lumMod val="75000"/>
                  </a:schemeClr>
                </a:solidFill>
                <a:latin typeface="Calibri"/>
              </a:rPr>
              <a:t>barley, oats, buckwheat</a:t>
            </a:r>
          </a:p>
        </p:txBody>
      </p:sp>
      <p:sp>
        <p:nvSpPr>
          <p:cNvPr id="28" name="Прямоугольник 27"/>
          <p:cNvSpPr/>
          <p:nvPr/>
        </p:nvSpPr>
        <p:spPr>
          <a:xfrm>
            <a:off x="7628056" y="3544322"/>
            <a:ext cx="2953147" cy="942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Животноводство</a:t>
            </a:r>
          </a:p>
          <a:p>
            <a:pPr algn="r"/>
            <a:r>
              <a:rPr lang="en-US" sz="1526" b="1" dirty="0">
                <a:solidFill>
                  <a:schemeClr val="accent1">
                    <a:lumMod val="75000"/>
                  </a:schemeClr>
                </a:solidFill>
              </a:rPr>
              <a:t>Cattle breeding</a:t>
            </a:r>
            <a:endParaRPr lang="ru-RU" sz="1526" b="1" dirty="0">
              <a:solidFill>
                <a:schemeClr val="accent1">
                  <a:lumMod val="75000"/>
                </a:schemeClr>
              </a:solidFill>
            </a:endParaRPr>
          </a:p>
        </p:txBody>
      </p:sp>
      <p:sp>
        <p:nvSpPr>
          <p:cNvPr id="3" name="Прямоугольник 2"/>
          <p:cNvSpPr/>
          <p:nvPr/>
        </p:nvSpPr>
        <p:spPr>
          <a:xfrm>
            <a:off x="7825740" y="5451364"/>
            <a:ext cx="2818081" cy="964623"/>
          </a:xfrm>
          <a:prstGeom prst="rect">
            <a:avLst/>
          </a:prstGeom>
        </p:spPr>
        <p:txBody>
          <a:bodyPr wrap="square">
            <a:spAutoFit/>
          </a:bodyPr>
          <a:lstStyle/>
          <a:p>
            <a:pPr marL="197299" indent="-112496" defTabSz="996879">
              <a:buClr>
                <a:srgbClr val="9BBB59"/>
              </a:buClr>
              <a:buFont typeface="Arial" pitchFamily="34" charset="0"/>
              <a:buChar char="•"/>
            </a:pPr>
            <a:r>
              <a:rPr lang="ru-RU" sz="1417" kern="0" dirty="0">
                <a:solidFill>
                  <a:prstClr val="black"/>
                </a:solidFill>
              </a:rPr>
              <a:t>мясомолочное скотоводство  </a:t>
            </a:r>
            <a:endParaRPr lang="en-US" sz="1417" kern="0" dirty="0">
              <a:solidFill>
                <a:prstClr val="black"/>
              </a:solidFill>
            </a:endParaRPr>
          </a:p>
          <a:p>
            <a:pPr marL="197299" indent="-112496" defTabSz="996879">
              <a:buClr>
                <a:srgbClr val="9BBB59"/>
              </a:buClr>
              <a:buFont typeface="Arial" pitchFamily="34" charset="0"/>
              <a:buChar char="•"/>
            </a:pPr>
            <a:r>
              <a:rPr lang="ru-RU" sz="1417" b="1" kern="0" dirty="0">
                <a:solidFill>
                  <a:schemeClr val="accent1">
                    <a:lumMod val="75000"/>
                  </a:schemeClr>
                </a:solidFill>
              </a:rPr>
              <a:t>м</a:t>
            </a:r>
            <a:r>
              <a:rPr lang="en-US" sz="1417" b="1" dirty="0">
                <a:solidFill>
                  <a:schemeClr val="accent1">
                    <a:lumMod val="75000"/>
                  </a:schemeClr>
                </a:solidFill>
              </a:rPr>
              <a:t>eat and dairy cattle breeding</a:t>
            </a:r>
            <a:r>
              <a:rPr lang="ru-RU" sz="1417" dirty="0"/>
              <a:t>;</a:t>
            </a:r>
            <a:endParaRPr lang="ru-RU" sz="1417" kern="0" dirty="0">
              <a:solidFill>
                <a:prstClr val="black"/>
              </a:solidFill>
            </a:endParaRPr>
          </a:p>
          <a:p>
            <a:pPr marL="197299" indent="-112496" defTabSz="996879">
              <a:buClr>
                <a:srgbClr val="9BBB59"/>
              </a:buClr>
              <a:buFont typeface="Arial" pitchFamily="34" charset="0"/>
              <a:buChar char="•"/>
            </a:pPr>
            <a:r>
              <a:rPr lang="ru-RU" sz="1417" kern="0" dirty="0">
                <a:solidFill>
                  <a:prstClr val="black"/>
                </a:solidFill>
              </a:rPr>
              <a:t>свиноводство, птицеводство  </a:t>
            </a:r>
            <a:endParaRPr lang="en-US" sz="1417" kern="0" dirty="0">
              <a:solidFill>
                <a:prstClr val="black"/>
              </a:solidFill>
            </a:endParaRPr>
          </a:p>
          <a:p>
            <a:pPr marL="197299" indent="-112496" defTabSz="996879">
              <a:buClr>
                <a:srgbClr val="9BBB59"/>
              </a:buClr>
              <a:buFont typeface="Arial" pitchFamily="34" charset="0"/>
              <a:buChar char="•"/>
            </a:pPr>
            <a:r>
              <a:rPr lang="en-US" sz="1417" b="1" kern="0" dirty="0">
                <a:solidFill>
                  <a:schemeClr val="accent1">
                    <a:lumMod val="75000"/>
                  </a:schemeClr>
                </a:solidFill>
              </a:rPr>
              <a:t>p</a:t>
            </a:r>
            <a:r>
              <a:rPr lang="en-US" sz="1417" b="1" dirty="0" err="1">
                <a:solidFill>
                  <a:schemeClr val="accent1">
                    <a:lumMod val="75000"/>
                  </a:schemeClr>
                </a:solidFill>
              </a:rPr>
              <a:t>ig</a:t>
            </a:r>
            <a:r>
              <a:rPr lang="en-US" sz="1417" b="1" dirty="0">
                <a:solidFill>
                  <a:schemeClr val="accent1">
                    <a:lumMod val="75000"/>
                  </a:schemeClr>
                </a:solidFill>
              </a:rPr>
              <a:t> breeding</a:t>
            </a:r>
            <a:r>
              <a:rPr lang="ru-RU" sz="1417" b="1" dirty="0">
                <a:solidFill>
                  <a:schemeClr val="accent1">
                    <a:lumMod val="75000"/>
                  </a:schemeClr>
                </a:solidFill>
              </a:rPr>
              <a:t>, р</a:t>
            </a:r>
            <a:r>
              <a:rPr lang="en-US" sz="1417" b="1" dirty="0" err="1">
                <a:solidFill>
                  <a:schemeClr val="accent1">
                    <a:lumMod val="75000"/>
                  </a:schemeClr>
                </a:solidFill>
              </a:rPr>
              <a:t>oultry</a:t>
            </a:r>
            <a:r>
              <a:rPr lang="en-US" sz="1417" b="1" dirty="0">
                <a:solidFill>
                  <a:schemeClr val="accent1">
                    <a:lumMod val="75000"/>
                  </a:schemeClr>
                </a:solidFill>
              </a:rPr>
              <a:t> farming</a:t>
            </a:r>
            <a:endParaRPr lang="ru-RU" sz="1417" b="1" kern="0" dirty="0">
              <a:solidFill>
                <a:schemeClr val="accent1">
                  <a:lumMod val="75000"/>
                </a:schemeClr>
              </a:solidFill>
            </a:endParaRPr>
          </a:p>
        </p:txBody>
      </p:sp>
      <p:pic>
        <p:nvPicPr>
          <p:cNvPr id="1035" name="Picture 11" descr="C:\Downloads\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5204" y="4510183"/>
            <a:ext cx="1876874" cy="941935"/>
          </a:xfrm>
          <a:prstGeom prst="rect">
            <a:avLst/>
          </a:prstGeom>
          <a:noFill/>
          <a:extLst>
            <a:ext uri="{909E8E84-426E-40DD-AFC4-6F175D3DCCD1}">
              <a14:hiddenFill xmlns:a14="http://schemas.microsoft.com/office/drawing/2010/main">
                <a:solidFill>
                  <a:srgbClr val="FFFFFF"/>
                </a:solidFill>
              </a14:hiddenFill>
            </a:ext>
          </a:extLst>
        </p:spPr>
      </p:pic>
      <p:sp>
        <p:nvSpPr>
          <p:cNvPr id="32" name="Овал 31"/>
          <p:cNvSpPr/>
          <p:nvPr/>
        </p:nvSpPr>
        <p:spPr>
          <a:xfrm>
            <a:off x="1903254" y="6134984"/>
            <a:ext cx="785049" cy="785050"/>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endParaRPr lang="ru-RU" sz="1744" kern="0" dirty="0">
              <a:solidFill>
                <a:sysClr val="window" lastClr="FFFFFF"/>
              </a:solidFill>
              <a:latin typeface="Calibri"/>
            </a:endParaRPr>
          </a:p>
        </p:txBody>
      </p:sp>
      <p:sp>
        <p:nvSpPr>
          <p:cNvPr id="13" name="Прямоугольник 12"/>
          <p:cNvSpPr/>
          <p:nvPr/>
        </p:nvSpPr>
        <p:spPr>
          <a:xfrm>
            <a:off x="1792038" y="6134983"/>
            <a:ext cx="1053276" cy="785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80" dirty="0"/>
              <a:t>101,3</a:t>
            </a:r>
          </a:p>
        </p:txBody>
      </p:sp>
      <p:sp>
        <p:nvSpPr>
          <p:cNvPr id="34" name="Овал 33"/>
          <p:cNvSpPr/>
          <p:nvPr/>
        </p:nvSpPr>
        <p:spPr>
          <a:xfrm>
            <a:off x="4457823" y="6134983"/>
            <a:ext cx="817761" cy="78504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endParaRPr lang="ru-RU" sz="1744" kern="0" dirty="0">
              <a:solidFill>
                <a:sysClr val="window" lastClr="FFFFFF"/>
              </a:solidFill>
              <a:latin typeface="Calibri"/>
            </a:endParaRPr>
          </a:p>
        </p:txBody>
      </p:sp>
      <p:sp>
        <p:nvSpPr>
          <p:cNvPr id="35" name="Прямоугольник 34"/>
          <p:cNvSpPr/>
          <p:nvPr/>
        </p:nvSpPr>
        <p:spPr>
          <a:xfrm>
            <a:off x="4379318" y="6134983"/>
            <a:ext cx="981314" cy="785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80" dirty="0"/>
              <a:t>76,0</a:t>
            </a:r>
            <a:endParaRPr lang="ru-RU" sz="2180" dirty="0"/>
          </a:p>
        </p:txBody>
      </p:sp>
      <p:sp>
        <p:nvSpPr>
          <p:cNvPr id="36" name="Овал 35"/>
          <p:cNvSpPr/>
          <p:nvPr/>
        </p:nvSpPr>
        <p:spPr>
          <a:xfrm>
            <a:off x="7048483" y="6134983"/>
            <a:ext cx="785049" cy="78504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endParaRPr lang="ru-RU" sz="1744" kern="0" dirty="0">
              <a:solidFill>
                <a:sysClr val="window" lastClr="FFFFFF"/>
              </a:solidFill>
              <a:latin typeface="Calibri"/>
            </a:endParaRPr>
          </a:p>
        </p:txBody>
      </p:sp>
      <p:sp>
        <p:nvSpPr>
          <p:cNvPr id="37" name="Прямоугольник 36"/>
          <p:cNvSpPr/>
          <p:nvPr/>
        </p:nvSpPr>
        <p:spPr>
          <a:xfrm>
            <a:off x="6891474" y="6134983"/>
            <a:ext cx="1099068" cy="785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80" dirty="0"/>
              <a:t>70,1</a:t>
            </a:r>
            <a:endParaRPr lang="ru-RU" sz="2180" dirty="0"/>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18559" y="412490"/>
            <a:ext cx="5266370"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ГЕОФИЗИКА И СЕЙСМОРАЗВЕДКА</a:t>
            </a:r>
          </a:p>
          <a:p>
            <a:pPr algn="ctr"/>
            <a:r>
              <a:rPr lang="en-US" sz="2149" b="1" dirty="0">
                <a:solidFill>
                  <a:schemeClr val="accent1">
                    <a:lumMod val="50000"/>
                  </a:schemeClr>
                </a:solidFill>
              </a:rPr>
              <a:t>GEOPHYSICS AND SEISMIC</a:t>
            </a:r>
            <a:endParaRPr lang="ru-RU" sz="2149" b="1" dirty="0">
              <a:solidFill>
                <a:schemeClr val="accent1">
                  <a:lumMod val="50000"/>
                </a:schemeClr>
              </a:solidFill>
            </a:endParaRPr>
          </a:p>
        </p:txBody>
      </p:sp>
      <p:sp>
        <p:nvSpPr>
          <p:cNvPr id="5" name="Прямоугольник 4"/>
          <p:cNvSpPr/>
          <p:nvPr/>
        </p:nvSpPr>
        <p:spPr>
          <a:xfrm>
            <a:off x="4953685" y="247117"/>
            <a:ext cx="5314834" cy="942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744" b="1" dirty="0">
                <a:solidFill>
                  <a:schemeClr val="tx1"/>
                </a:solidFill>
              </a:rPr>
              <a:t>География работ компании ООО «ТНГ-Групп»</a:t>
            </a:r>
          </a:p>
          <a:p>
            <a:pPr algn="r"/>
            <a:r>
              <a:rPr lang="en-US" sz="1744" b="1" dirty="0">
                <a:solidFill>
                  <a:schemeClr val="accent1">
                    <a:lumMod val="75000"/>
                  </a:schemeClr>
                </a:solidFill>
              </a:rPr>
              <a:t>Geography of works LLC "TNG-Group"</a:t>
            </a:r>
            <a:endParaRPr lang="ru-RU" sz="1744" b="1" dirty="0">
              <a:solidFill>
                <a:schemeClr val="accent1">
                  <a:lumMod val="75000"/>
                </a:schemeClr>
              </a:solidFill>
            </a:endParaRPr>
          </a:p>
        </p:txBody>
      </p:sp>
      <p:pic>
        <p:nvPicPr>
          <p:cNvPr id="6" name="Picture 3" descr="C:\Downloads\900px-World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643" y="1189176"/>
            <a:ext cx="3570016" cy="251215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8559" y="1189180"/>
            <a:ext cx="5397747" cy="3375709"/>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199" dirty="0">
                <a:solidFill>
                  <a:schemeClr val="tx1"/>
                </a:solidFill>
              </a:rPr>
              <a:t>В Бугульме расположена крупнейшая в Российской Федерации высокотехнологичная </a:t>
            </a:r>
            <a:r>
              <a:rPr lang="ru-RU" sz="1199" dirty="0" err="1">
                <a:solidFill>
                  <a:schemeClr val="tx1"/>
                </a:solidFill>
              </a:rPr>
              <a:t>нефтесервисная</a:t>
            </a:r>
            <a:r>
              <a:rPr lang="ru-RU" sz="1199" dirty="0">
                <a:solidFill>
                  <a:schemeClr val="tx1"/>
                </a:solidFill>
              </a:rPr>
              <a:t> компанией с более чем полувековой историей – ООО «ТНГ-Групп». Компания проводит геолого-геофизические работы для разведки и эксплуатации месторождений нефти и газа применяя самые современные методы линейной и объемной </a:t>
            </a:r>
            <a:r>
              <a:rPr lang="ru-RU" sz="1199" dirty="0" err="1">
                <a:solidFill>
                  <a:schemeClr val="tx1"/>
                </a:solidFill>
              </a:rPr>
              <a:t>сейсмо</a:t>
            </a:r>
            <a:r>
              <a:rPr lang="ru-RU" sz="1199" dirty="0">
                <a:solidFill>
                  <a:schemeClr val="tx1"/>
                </a:solidFill>
              </a:rPr>
              <a:t>-, электро-, </a:t>
            </a:r>
            <a:r>
              <a:rPr lang="ru-RU" sz="1199" dirty="0" err="1">
                <a:solidFill>
                  <a:schemeClr val="tx1"/>
                </a:solidFill>
              </a:rPr>
              <a:t>грави</a:t>
            </a:r>
            <a:r>
              <a:rPr lang="ru-RU" sz="1199" dirty="0">
                <a:solidFill>
                  <a:schemeClr val="tx1"/>
                </a:solidFill>
              </a:rPr>
              <a:t>-, магниторазведки, аэрокосмического дешифрирования, осуществляет бурение эксплуатационных скважин (наклонно-направленных, горизонтальных), проводит ремонт скважин старого фонда, выполняет информационно-технологическое сопровождение работ.</a:t>
            </a:r>
          </a:p>
          <a:p>
            <a:pPr algn="just">
              <a:buClr>
                <a:schemeClr val="accent3"/>
              </a:buClr>
            </a:pPr>
            <a:endParaRPr lang="ru-RU" sz="872" dirty="0">
              <a:solidFill>
                <a:schemeClr val="tx1"/>
              </a:solidFill>
            </a:endParaRPr>
          </a:p>
          <a:p>
            <a:pPr indent="489787" algn="just">
              <a:buClr>
                <a:schemeClr val="accent3"/>
              </a:buClr>
            </a:pPr>
            <a:r>
              <a:rPr lang="en-US" sz="1199" b="1" dirty="0">
                <a:solidFill>
                  <a:schemeClr val="accent1">
                    <a:lumMod val="75000"/>
                  </a:schemeClr>
                </a:solidFill>
              </a:rPr>
              <a:t>In Bugulma is the largest in the Russian Federation high-tech oilfield service company with more than half a century of history - LLC </a:t>
            </a:r>
            <a:r>
              <a:rPr lang="ru-RU" sz="1199" b="1" dirty="0">
                <a:solidFill>
                  <a:schemeClr val="accent1">
                    <a:lumMod val="75000"/>
                  </a:schemeClr>
                </a:solidFill>
              </a:rPr>
              <a:t>«</a:t>
            </a:r>
            <a:r>
              <a:rPr lang="en-US" sz="1199" b="1" dirty="0">
                <a:solidFill>
                  <a:schemeClr val="accent1">
                    <a:lumMod val="75000"/>
                  </a:schemeClr>
                </a:solidFill>
              </a:rPr>
              <a:t>TNG-Group</a:t>
            </a:r>
            <a:r>
              <a:rPr lang="ru-RU" sz="1199" b="1" dirty="0">
                <a:solidFill>
                  <a:schemeClr val="accent1">
                    <a:lumMod val="75000"/>
                  </a:schemeClr>
                </a:solidFill>
              </a:rPr>
              <a:t>»</a:t>
            </a:r>
            <a:r>
              <a:rPr lang="en-US" sz="1199" b="1" dirty="0">
                <a:solidFill>
                  <a:schemeClr val="accent1">
                    <a:lumMod val="75000"/>
                  </a:schemeClr>
                </a:solidFill>
              </a:rPr>
              <a:t>. The company conducts geological and geophysical work for the exploration and exploitation of oil and gas fields using the most modern methods of linear and volumetric seismic, electro-, gravity, magnetic exploration, aerospace interpretation, drills production wells (directional, horizontal), conducts well repairs Old fund, carries out information and technological support of works.</a:t>
            </a:r>
            <a:endParaRPr lang="ru-RU" sz="1199" b="1" dirty="0">
              <a:solidFill>
                <a:schemeClr val="accent1">
                  <a:lumMod val="75000"/>
                </a:schemeClr>
              </a:solidFill>
            </a:endParaRPr>
          </a:p>
        </p:txBody>
      </p:sp>
      <p:graphicFrame>
        <p:nvGraphicFramePr>
          <p:cNvPr id="9" name="Диаграмма 8"/>
          <p:cNvGraphicFramePr/>
          <p:nvPr>
            <p:extLst>
              <p:ext uri="{D42A27DB-BD31-4B8C-83A1-F6EECF244321}">
                <p14:modId xmlns:p14="http://schemas.microsoft.com/office/powerpoint/2010/main" val="3172961969"/>
              </p:ext>
            </p:extLst>
          </p:nvPr>
        </p:nvGraphicFramePr>
        <p:xfrm>
          <a:off x="719361" y="5016459"/>
          <a:ext cx="4507488" cy="2467384"/>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323944" y="4630939"/>
            <a:ext cx="170094" cy="157010"/>
          </a:xfrm>
          <a:prstGeom prst="rect">
            <a:avLst/>
          </a:prstGeom>
          <a:solidFill>
            <a:srgbClr val="EEECE1">
              <a:lumMod val="90000"/>
            </a:srgbClr>
          </a:solidFill>
          <a:ln w="25400" cap="flat" cmpd="sng" algn="ctr">
            <a:noFill/>
            <a:prstDash val="solid"/>
          </a:ln>
          <a:effectLst/>
        </p:spPr>
        <p:txBody>
          <a:bodyPr lIns="99684" tIns="49843" rIns="99684" bIns="49843" rtlCol="0" anchor="ctr"/>
          <a:lstStyle/>
          <a:p>
            <a:pPr algn="ctr" defTabSz="996879">
              <a:defRPr/>
            </a:pPr>
            <a:endParaRPr lang="ru-RU" sz="1962" kern="0">
              <a:solidFill>
                <a:sysClr val="window" lastClr="FFFFFF"/>
              </a:solidFill>
              <a:latin typeface="Calibri"/>
            </a:endParaRPr>
          </a:p>
        </p:txBody>
      </p:sp>
      <p:sp>
        <p:nvSpPr>
          <p:cNvPr id="12" name="Прямоугольник 11"/>
          <p:cNvSpPr/>
          <p:nvPr/>
        </p:nvSpPr>
        <p:spPr>
          <a:xfrm>
            <a:off x="323944" y="4859957"/>
            <a:ext cx="170094" cy="1570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endParaRPr lang="ru-RU" sz="2149"/>
          </a:p>
        </p:txBody>
      </p:sp>
      <p:sp>
        <p:nvSpPr>
          <p:cNvPr id="13" name="Прямоугольник 12"/>
          <p:cNvSpPr/>
          <p:nvPr/>
        </p:nvSpPr>
        <p:spPr>
          <a:xfrm>
            <a:off x="431329" y="4526447"/>
            <a:ext cx="5272910" cy="549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090" dirty="0">
                <a:solidFill>
                  <a:schemeClr val="tx1"/>
                </a:solidFill>
              </a:rPr>
              <a:t>валовой объем, </a:t>
            </a:r>
            <a:r>
              <a:rPr lang="ru-RU" sz="1090" dirty="0" err="1">
                <a:solidFill>
                  <a:schemeClr val="tx1"/>
                </a:solidFill>
              </a:rPr>
              <a:t>млн.руб</a:t>
            </a:r>
            <a:r>
              <a:rPr lang="ru-RU" sz="1090" dirty="0">
                <a:solidFill>
                  <a:schemeClr val="tx1"/>
                </a:solidFill>
              </a:rPr>
              <a:t>. / </a:t>
            </a:r>
            <a:r>
              <a:rPr lang="en-US" sz="1090" b="1" dirty="0">
                <a:solidFill>
                  <a:schemeClr val="accent1">
                    <a:lumMod val="75000"/>
                  </a:schemeClr>
                </a:solidFill>
              </a:rPr>
              <a:t>gross production, </a:t>
            </a:r>
            <a:r>
              <a:rPr lang="en-US" sz="1090" b="1" dirty="0" err="1">
                <a:solidFill>
                  <a:schemeClr val="accent1">
                    <a:lumMod val="75000"/>
                  </a:schemeClr>
                </a:solidFill>
              </a:rPr>
              <a:t>mln</a:t>
            </a:r>
            <a:r>
              <a:rPr lang="en-US" sz="1090" b="1" dirty="0">
                <a:solidFill>
                  <a:schemeClr val="accent1">
                    <a:lumMod val="75000"/>
                  </a:schemeClr>
                </a:solidFill>
              </a:rPr>
              <a:t>. USD</a:t>
            </a:r>
            <a:endParaRPr lang="ru-RU" sz="1090" b="1" dirty="0">
              <a:solidFill>
                <a:schemeClr val="accent1">
                  <a:lumMod val="75000"/>
                </a:schemeClr>
              </a:solidFill>
            </a:endParaRPr>
          </a:p>
          <a:p>
            <a:endParaRPr lang="en-US" sz="327" dirty="0">
              <a:solidFill>
                <a:schemeClr val="tx1"/>
              </a:solidFill>
            </a:endParaRPr>
          </a:p>
          <a:p>
            <a:r>
              <a:rPr lang="ru-RU" sz="1090" dirty="0">
                <a:solidFill>
                  <a:schemeClr val="tx1"/>
                </a:solidFill>
              </a:rPr>
              <a:t>объем геофизических работ, </a:t>
            </a:r>
            <a:r>
              <a:rPr lang="ru-RU" sz="1090" dirty="0" err="1">
                <a:solidFill>
                  <a:schemeClr val="tx1"/>
                </a:solidFill>
              </a:rPr>
              <a:t>млн.руб</a:t>
            </a:r>
            <a:r>
              <a:rPr lang="ru-RU" sz="1090" dirty="0">
                <a:solidFill>
                  <a:schemeClr val="tx1"/>
                </a:solidFill>
              </a:rPr>
              <a:t>. / </a:t>
            </a:r>
            <a:r>
              <a:rPr lang="en-US" sz="1090" b="1" dirty="0">
                <a:solidFill>
                  <a:schemeClr val="accent1">
                    <a:lumMod val="75000"/>
                  </a:schemeClr>
                </a:solidFill>
              </a:rPr>
              <a:t>amount of geophysical work, </a:t>
            </a:r>
            <a:r>
              <a:rPr lang="en-US" sz="1090" b="1" dirty="0" err="1">
                <a:solidFill>
                  <a:schemeClr val="accent1">
                    <a:lumMod val="75000"/>
                  </a:schemeClr>
                </a:solidFill>
              </a:rPr>
              <a:t>mln</a:t>
            </a:r>
            <a:r>
              <a:rPr lang="en-US" sz="1090" b="1" dirty="0">
                <a:solidFill>
                  <a:schemeClr val="accent1">
                    <a:lumMod val="75000"/>
                  </a:schemeClr>
                </a:solidFill>
              </a:rPr>
              <a:t>. USD</a:t>
            </a:r>
          </a:p>
        </p:txBody>
      </p:sp>
      <p:sp>
        <p:nvSpPr>
          <p:cNvPr id="14" name="Прямоугольник 13"/>
          <p:cNvSpPr/>
          <p:nvPr/>
        </p:nvSpPr>
        <p:spPr>
          <a:xfrm>
            <a:off x="6420447" y="3465818"/>
            <a:ext cx="3997206" cy="361122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numCol="2" rtlCol="0" anchor="ctr"/>
          <a:lstStyle/>
          <a:p>
            <a:pPr marL="311505" indent="-311505">
              <a:buClr>
                <a:schemeClr val="accent3"/>
              </a:buClr>
              <a:buFont typeface="Arial" pitchFamily="34" charset="0"/>
              <a:buChar char="•"/>
            </a:pPr>
            <a:r>
              <a:rPr lang="ru-RU" sz="1744" dirty="0">
                <a:solidFill>
                  <a:schemeClr val="tx1"/>
                </a:solidFill>
              </a:rPr>
              <a:t>Россия</a:t>
            </a:r>
          </a:p>
          <a:p>
            <a:pPr marL="311505" indent="-311505">
              <a:buClr>
                <a:schemeClr val="accent3"/>
              </a:buClr>
              <a:buFont typeface="Arial" pitchFamily="34" charset="0"/>
              <a:buChar char="•"/>
            </a:pPr>
            <a:r>
              <a:rPr lang="ru-RU" sz="1744" dirty="0">
                <a:solidFill>
                  <a:schemeClr val="tx1"/>
                </a:solidFill>
              </a:rPr>
              <a:t>Китай</a:t>
            </a:r>
          </a:p>
          <a:p>
            <a:pPr marL="311505" indent="-311505">
              <a:buClr>
                <a:schemeClr val="accent3"/>
              </a:buClr>
              <a:buFont typeface="Arial" pitchFamily="34" charset="0"/>
              <a:buChar char="•"/>
            </a:pPr>
            <a:r>
              <a:rPr lang="ru-RU" sz="1744" dirty="0">
                <a:solidFill>
                  <a:schemeClr val="tx1"/>
                </a:solidFill>
              </a:rPr>
              <a:t>Индия</a:t>
            </a:r>
          </a:p>
          <a:p>
            <a:pPr marL="311505" indent="-311505">
              <a:buClr>
                <a:schemeClr val="accent3"/>
              </a:buClr>
              <a:buFont typeface="Arial" pitchFamily="34" charset="0"/>
              <a:buChar char="•"/>
            </a:pPr>
            <a:r>
              <a:rPr lang="ru-RU" sz="1744" dirty="0">
                <a:solidFill>
                  <a:schemeClr val="tx1"/>
                </a:solidFill>
              </a:rPr>
              <a:t>Казахстан</a:t>
            </a:r>
          </a:p>
          <a:p>
            <a:pPr marL="311505" indent="-311505">
              <a:buClr>
                <a:schemeClr val="accent3"/>
              </a:buClr>
              <a:buFont typeface="Arial" pitchFamily="34" charset="0"/>
              <a:buChar char="•"/>
            </a:pPr>
            <a:r>
              <a:rPr lang="ru-RU" sz="1744" dirty="0">
                <a:solidFill>
                  <a:schemeClr val="tx1"/>
                </a:solidFill>
              </a:rPr>
              <a:t>Грузия</a:t>
            </a:r>
          </a:p>
          <a:p>
            <a:pPr marL="311505" indent="-311505">
              <a:buClr>
                <a:schemeClr val="accent3"/>
              </a:buClr>
              <a:buFont typeface="Arial" pitchFamily="34" charset="0"/>
              <a:buChar char="•"/>
            </a:pPr>
            <a:r>
              <a:rPr lang="ru-RU" sz="1744" dirty="0">
                <a:solidFill>
                  <a:schemeClr val="tx1"/>
                </a:solidFill>
              </a:rPr>
              <a:t>Турция</a:t>
            </a:r>
          </a:p>
          <a:p>
            <a:pPr marL="311505" indent="-311505">
              <a:buClr>
                <a:schemeClr val="accent3"/>
              </a:buClr>
              <a:buFont typeface="Arial" pitchFamily="34" charset="0"/>
              <a:buChar char="•"/>
            </a:pPr>
            <a:r>
              <a:rPr lang="ru-RU" sz="1744" dirty="0">
                <a:solidFill>
                  <a:schemeClr val="tx1"/>
                </a:solidFill>
              </a:rPr>
              <a:t>Иран</a:t>
            </a:r>
          </a:p>
          <a:p>
            <a:pPr marL="311505" indent="-311505">
              <a:buClr>
                <a:schemeClr val="accent3"/>
              </a:buClr>
              <a:buFont typeface="Arial" pitchFamily="34" charset="0"/>
              <a:buChar char="•"/>
            </a:pPr>
            <a:r>
              <a:rPr lang="ru-RU" sz="1744" dirty="0">
                <a:solidFill>
                  <a:schemeClr val="tx1"/>
                </a:solidFill>
              </a:rPr>
              <a:t>Иордания</a:t>
            </a:r>
          </a:p>
          <a:p>
            <a:pPr marL="311505" indent="-311505">
              <a:buClr>
                <a:schemeClr val="accent3"/>
              </a:buClr>
              <a:buFont typeface="Arial" pitchFamily="34" charset="0"/>
              <a:buChar char="•"/>
            </a:pPr>
            <a:r>
              <a:rPr lang="ru-RU" sz="1744" dirty="0">
                <a:solidFill>
                  <a:schemeClr val="tx1"/>
                </a:solidFill>
              </a:rPr>
              <a:t>Египет</a:t>
            </a:r>
          </a:p>
          <a:p>
            <a:pPr marL="311505" indent="-311505">
              <a:buClr>
                <a:schemeClr val="accent3"/>
              </a:buClr>
              <a:buFont typeface="Arial" pitchFamily="34" charset="0"/>
              <a:buChar char="•"/>
            </a:pPr>
            <a:r>
              <a:rPr lang="ru-RU" sz="1744" dirty="0">
                <a:solidFill>
                  <a:schemeClr val="tx1"/>
                </a:solidFill>
              </a:rPr>
              <a:t>Ливия</a:t>
            </a:r>
          </a:p>
          <a:p>
            <a:pPr marL="311505" indent="-311505">
              <a:buClr>
                <a:schemeClr val="accent3"/>
              </a:buClr>
              <a:buFont typeface="Arial" pitchFamily="34" charset="0"/>
              <a:buChar char="•"/>
            </a:pPr>
            <a:r>
              <a:rPr lang="ru-RU" sz="1744" dirty="0">
                <a:solidFill>
                  <a:schemeClr val="tx1"/>
                </a:solidFill>
              </a:rPr>
              <a:t>Алжир</a:t>
            </a:r>
          </a:p>
          <a:p>
            <a:pPr marL="311505" indent="-311505">
              <a:buClr>
                <a:schemeClr val="accent3"/>
              </a:buClr>
              <a:buFont typeface="Arial" pitchFamily="34" charset="0"/>
              <a:buChar char="•"/>
            </a:pPr>
            <a:r>
              <a:rPr lang="ru-RU" sz="1744" dirty="0">
                <a:solidFill>
                  <a:schemeClr val="tx1"/>
                </a:solidFill>
              </a:rPr>
              <a:t>Марокко</a:t>
            </a:r>
          </a:p>
          <a:p>
            <a:pPr marL="311505" indent="-311505">
              <a:buClr>
                <a:schemeClr val="accent3"/>
              </a:buClr>
              <a:buFont typeface="Arial" pitchFamily="34" charset="0"/>
              <a:buChar char="•"/>
            </a:pPr>
            <a:r>
              <a:rPr lang="ru-RU" sz="1744" dirty="0">
                <a:solidFill>
                  <a:schemeClr val="tx1"/>
                </a:solidFill>
              </a:rPr>
              <a:t>Тунис</a:t>
            </a:r>
          </a:p>
          <a:p>
            <a:pPr marL="311505" indent="-311505">
              <a:buClr>
                <a:schemeClr val="accent3"/>
              </a:buClr>
              <a:buFont typeface="Arial" pitchFamily="34" charset="0"/>
              <a:buChar char="•"/>
            </a:pPr>
            <a:r>
              <a:rPr lang="en-US" sz="1744" dirty="0">
                <a:solidFill>
                  <a:schemeClr val="accent1">
                    <a:lumMod val="75000"/>
                  </a:schemeClr>
                </a:solidFill>
              </a:rPr>
              <a:t>Russia</a:t>
            </a:r>
          </a:p>
          <a:p>
            <a:pPr marL="311505" indent="-311505">
              <a:buClr>
                <a:schemeClr val="accent3"/>
              </a:buClr>
              <a:buFont typeface="Arial" pitchFamily="34" charset="0"/>
              <a:buChar char="•"/>
            </a:pPr>
            <a:r>
              <a:rPr lang="en-US" sz="1744" dirty="0">
                <a:solidFill>
                  <a:schemeClr val="accent1">
                    <a:lumMod val="75000"/>
                  </a:schemeClr>
                </a:solidFill>
              </a:rPr>
              <a:t>China</a:t>
            </a:r>
          </a:p>
          <a:p>
            <a:pPr marL="311505" indent="-311505">
              <a:buClr>
                <a:schemeClr val="accent3"/>
              </a:buClr>
              <a:buFont typeface="Arial" pitchFamily="34" charset="0"/>
              <a:buChar char="•"/>
            </a:pPr>
            <a:r>
              <a:rPr lang="en-US" sz="1744" dirty="0">
                <a:solidFill>
                  <a:schemeClr val="accent1">
                    <a:lumMod val="75000"/>
                  </a:schemeClr>
                </a:solidFill>
              </a:rPr>
              <a:t>India</a:t>
            </a:r>
          </a:p>
          <a:p>
            <a:pPr marL="311505" indent="-311505">
              <a:buClr>
                <a:schemeClr val="accent3"/>
              </a:buClr>
              <a:buFont typeface="Arial" pitchFamily="34" charset="0"/>
              <a:buChar char="•"/>
            </a:pPr>
            <a:r>
              <a:rPr lang="en-US" sz="1744" dirty="0">
                <a:solidFill>
                  <a:schemeClr val="accent1">
                    <a:lumMod val="75000"/>
                  </a:schemeClr>
                </a:solidFill>
              </a:rPr>
              <a:t>Kazakhstan</a:t>
            </a:r>
          </a:p>
          <a:p>
            <a:pPr marL="311505" indent="-311505">
              <a:buClr>
                <a:schemeClr val="accent3"/>
              </a:buClr>
              <a:buFont typeface="Arial" pitchFamily="34" charset="0"/>
              <a:buChar char="•"/>
            </a:pPr>
            <a:r>
              <a:rPr lang="en-US" sz="1744" dirty="0">
                <a:solidFill>
                  <a:schemeClr val="accent1">
                    <a:lumMod val="75000"/>
                  </a:schemeClr>
                </a:solidFill>
              </a:rPr>
              <a:t>Georgia</a:t>
            </a:r>
          </a:p>
          <a:p>
            <a:pPr marL="311505" indent="-311505">
              <a:buClr>
                <a:schemeClr val="accent3"/>
              </a:buClr>
              <a:buFont typeface="Arial" pitchFamily="34" charset="0"/>
              <a:buChar char="•"/>
            </a:pPr>
            <a:r>
              <a:rPr lang="en-US" sz="1744" dirty="0">
                <a:solidFill>
                  <a:schemeClr val="accent1">
                    <a:lumMod val="75000"/>
                  </a:schemeClr>
                </a:solidFill>
              </a:rPr>
              <a:t>Turkey</a:t>
            </a:r>
          </a:p>
          <a:p>
            <a:pPr marL="311505" indent="-311505">
              <a:buClr>
                <a:schemeClr val="accent3"/>
              </a:buClr>
              <a:buFont typeface="Arial" pitchFamily="34" charset="0"/>
              <a:buChar char="•"/>
            </a:pPr>
            <a:r>
              <a:rPr lang="en-US" sz="1744" dirty="0">
                <a:solidFill>
                  <a:schemeClr val="accent1">
                    <a:lumMod val="75000"/>
                  </a:schemeClr>
                </a:solidFill>
              </a:rPr>
              <a:t>Iran</a:t>
            </a:r>
          </a:p>
          <a:p>
            <a:pPr marL="311505" indent="-311505">
              <a:buClr>
                <a:schemeClr val="accent3"/>
              </a:buClr>
              <a:buFont typeface="Arial" pitchFamily="34" charset="0"/>
              <a:buChar char="•"/>
            </a:pPr>
            <a:r>
              <a:rPr lang="en-US" sz="1744" dirty="0">
                <a:solidFill>
                  <a:schemeClr val="accent1">
                    <a:lumMod val="75000"/>
                  </a:schemeClr>
                </a:solidFill>
              </a:rPr>
              <a:t>Jordan</a:t>
            </a:r>
          </a:p>
          <a:p>
            <a:pPr marL="311505" indent="-311505">
              <a:buClr>
                <a:schemeClr val="accent3"/>
              </a:buClr>
              <a:buFont typeface="Arial" pitchFamily="34" charset="0"/>
              <a:buChar char="•"/>
            </a:pPr>
            <a:r>
              <a:rPr lang="en-US" sz="1744" dirty="0">
                <a:solidFill>
                  <a:schemeClr val="accent1">
                    <a:lumMod val="75000"/>
                  </a:schemeClr>
                </a:solidFill>
              </a:rPr>
              <a:t>Egypt</a:t>
            </a:r>
          </a:p>
          <a:p>
            <a:pPr marL="311505" indent="-311505">
              <a:buClr>
                <a:schemeClr val="accent3"/>
              </a:buClr>
              <a:buFont typeface="Arial" pitchFamily="34" charset="0"/>
              <a:buChar char="•"/>
            </a:pPr>
            <a:r>
              <a:rPr lang="en-US" sz="1744" dirty="0">
                <a:solidFill>
                  <a:schemeClr val="accent1">
                    <a:lumMod val="75000"/>
                  </a:schemeClr>
                </a:solidFill>
              </a:rPr>
              <a:t>Libya</a:t>
            </a:r>
          </a:p>
          <a:p>
            <a:pPr marL="311505" indent="-311505">
              <a:buClr>
                <a:schemeClr val="accent3"/>
              </a:buClr>
              <a:buFont typeface="Arial" pitchFamily="34" charset="0"/>
              <a:buChar char="•"/>
            </a:pPr>
            <a:r>
              <a:rPr lang="en-US" sz="1744" dirty="0">
                <a:solidFill>
                  <a:schemeClr val="accent1">
                    <a:lumMod val="75000"/>
                  </a:schemeClr>
                </a:solidFill>
              </a:rPr>
              <a:t>Algeria</a:t>
            </a:r>
          </a:p>
          <a:p>
            <a:pPr marL="311505" indent="-311505">
              <a:buClr>
                <a:schemeClr val="accent3"/>
              </a:buClr>
              <a:buFont typeface="Arial" pitchFamily="34" charset="0"/>
              <a:buChar char="•"/>
            </a:pPr>
            <a:r>
              <a:rPr lang="en-US" sz="1744" dirty="0">
                <a:solidFill>
                  <a:schemeClr val="accent1">
                    <a:lumMod val="75000"/>
                  </a:schemeClr>
                </a:solidFill>
              </a:rPr>
              <a:t>Morocco</a:t>
            </a:r>
          </a:p>
          <a:p>
            <a:pPr marL="311505" indent="-311505">
              <a:buClr>
                <a:schemeClr val="accent3"/>
              </a:buClr>
              <a:buFont typeface="Arial" pitchFamily="34" charset="0"/>
              <a:buChar char="•"/>
            </a:pPr>
            <a:r>
              <a:rPr lang="en-US" sz="1744" dirty="0">
                <a:solidFill>
                  <a:schemeClr val="accent1">
                    <a:lumMod val="75000"/>
                  </a:schemeClr>
                </a:solidFill>
              </a:rPr>
              <a:t>Tunisia</a:t>
            </a:r>
            <a:endParaRPr lang="ru-RU" sz="1744" dirty="0">
              <a:solidFill>
                <a:schemeClr val="accent1">
                  <a:lumMod val="75000"/>
                </a:schemeClr>
              </a:solidFill>
            </a:endParaRPr>
          </a:p>
        </p:txBody>
      </p:sp>
      <p:sp>
        <p:nvSpPr>
          <p:cNvPr id="15" name="Прямоугольник 14"/>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smtClean="0">
                <a:solidFill>
                  <a:schemeClr val="tx1"/>
                </a:solidFill>
              </a:rPr>
              <a:t>1</a:t>
            </a:r>
            <a:r>
              <a:rPr lang="en-US" sz="1744" dirty="0">
                <a:solidFill>
                  <a:schemeClr val="tx1"/>
                </a:solidFill>
              </a:rPr>
              <a:t>4</a:t>
            </a:r>
            <a:endParaRPr lang="ru-RU" sz="1744" dirty="0">
              <a:solidFill>
                <a:schemeClr val="tx1"/>
              </a:solidFill>
            </a:endParaRP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26973" y="172793"/>
            <a:ext cx="5900947" cy="1330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b="1" dirty="0">
                <a:solidFill>
                  <a:schemeClr val="tx1"/>
                </a:solidFill>
              </a:rPr>
              <a:t>География работ научно-проектного института ТатНИПИнефть ПАО «Татнефть»</a:t>
            </a:r>
          </a:p>
          <a:p>
            <a:r>
              <a:rPr lang="en-US" sz="1744" b="1" dirty="0">
                <a:solidFill>
                  <a:schemeClr val="accent5">
                    <a:lumMod val="75000"/>
                  </a:schemeClr>
                </a:solidFill>
              </a:rPr>
              <a:t>Geography of the </a:t>
            </a:r>
            <a:r>
              <a:rPr lang="en-US" sz="1744" b="1" dirty="0" err="1">
                <a:solidFill>
                  <a:schemeClr val="accent5">
                    <a:lumMod val="75000"/>
                  </a:schemeClr>
                </a:solidFill>
              </a:rPr>
              <a:t>TatNIPIneft</a:t>
            </a:r>
            <a:r>
              <a:rPr lang="ru-RU" sz="1744" b="1" dirty="0">
                <a:solidFill>
                  <a:schemeClr val="accent5">
                    <a:lumMod val="75000"/>
                  </a:schemeClr>
                </a:solidFill>
              </a:rPr>
              <a:t> </a:t>
            </a:r>
            <a:r>
              <a:rPr lang="en-US" sz="1744" b="1" dirty="0">
                <a:solidFill>
                  <a:schemeClr val="accent5">
                    <a:lumMod val="75000"/>
                  </a:schemeClr>
                </a:solidFill>
              </a:rPr>
              <a:t>PJSC </a:t>
            </a:r>
            <a:r>
              <a:rPr lang="en-US" sz="1744" b="1" dirty="0" err="1">
                <a:solidFill>
                  <a:schemeClr val="accent5">
                    <a:lumMod val="75000"/>
                  </a:schemeClr>
                </a:solidFill>
              </a:rPr>
              <a:t>Tatneft</a:t>
            </a:r>
            <a:r>
              <a:rPr lang="en-US" sz="1744" b="1" dirty="0">
                <a:solidFill>
                  <a:schemeClr val="accent5">
                    <a:lumMod val="75000"/>
                  </a:schemeClr>
                </a:solidFill>
              </a:rPr>
              <a:t> research and design institute</a:t>
            </a:r>
            <a:endParaRPr lang="ru-RU" sz="1744" b="1" dirty="0">
              <a:solidFill>
                <a:schemeClr val="accent5">
                  <a:lumMod val="75000"/>
                </a:schemeClr>
              </a:solidFill>
            </a:endParaRPr>
          </a:p>
        </p:txBody>
      </p:sp>
      <p:sp>
        <p:nvSpPr>
          <p:cNvPr id="5" name="Прямоугольник 4"/>
          <p:cNvSpPr/>
          <p:nvPr/>
        </p:nvSpPr>
        <p:spPr>
          <a:xfrm>
            <a:off x="5805488" y="412490"/>
            <a:ext cx="4697210"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НАУЧНО-ПРОЕКТНАЯ ДЕЯТЕЛЬНОСТЬ</a:t>
            </a:r>
          </a:p>
          <a:p>
            <a:pPr algn="ctr"/>
            <a:r>
              <a:rPr lang="en-US" sz="2149" b="1" dirty="0">
                <a:solidFill>
                  <a:schemeClr val="accent1">
                    <a:lumMod val="50000"/>
                  </a:schemeClr>
                </a:solidFill>
              </a:rPr>
              <a:t>SCIENTIFIC AND PROJECT ACTIVITY</a:t>
            </a:r>
            <a:endParaRPr lang="ru-RU" sz="2149" b="1" dirty="0">
              <a:solidFill>
                <a:schemeClr val="accent1">
                  <a:lumMod val="50000"/>
                </a:schemeClr>
              </a:solidFill>
            </a:endParaRPr>
          </a:p>
        </p:txBody>
      </p:sp>
      <p:sp>
        <p:nvSpPr>
          <p:cNvPr id="7" name="Прямоугольник 6"/>
          <p:cNvSpPr/>
          <p:nvPr/>
        </p:nvSpPr>
        <p:spPr>
          <a:xfrm>
            <a:off x="6315773" y="1118438"/>
            <a:ext cx="3997206" cy="281841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numCol="2" rtlCol="0" anchor="ctr"/>
          <a:lstStyle/>
          <a:p>
            <a:pPr marL="311505" indent="-311505">
              <a:buClr>
                <a:schemeClr val="accent3"/>
              </a:buClr>
              <a:buFont typeface="Arial" pitchFamily="34" charset="0"/>
              <a:buChar char="•"/>
            </a:pPr>
            <a:r>
              <a:rPr lang="ru-RU" sz="1744" dirty="0">
                <a:solidFill>
                  <a:schemeClr val="tx1"/>
                </a:solidFill>
              </a:rPr>
              <a:t>Россия</a:t>
            </a:r>
          </a:p>
          <a:p>
            <a:pPr marL="311505" indent="-311505">
              <a:buClr>
                <a:schemeClr val="accent3"/>
              </a:buClr>
              <a:buFont typeface="Arial" pitchFamily="34" charset="0"/>
              <a:buChar char="•"/>
            </a:pPr>
            <a:r>
              <a:rPr lang="ru-RU" sz="1744" dirty="0">
                <a:solidFill>
                  <a:schemeClr val="tx1"/>
                </a:solidFill>
              </a:rPr>
              <a:t>Китай</a:t>
            </a:r>
          </a:p>
          <a:p>
            <a:pPr marL="311505" indent="-311505">
              <a:buClr>
                <a:schemeClr val="accent3"/>
              </a:buClr>
              <a:buFont typeface="Arial" pitchFamily="34" charset="0"/>
              <a:buChar char="•"/>
            </a:pPr>
            <a:r>
              <a:rPr lang="ru-RU" sz="1744" dirty="0">
                <a:solidFill>
                  <a:schemeClr val="tx1"/>
                </a:solidFill>
              </a:rPr>
              <a:t>Казахстан</a:t>
            </a:r>
          </a:p>
          <a:p>
            <a:pPr marL="311505" indent="-311505">
              <a:buClr>
                <a:schemeClr val="accent3"/>
              </a:buClr>
              <a:buFont typeface="Arial" pitchFamily="34" charset="0"/>
              <a:buChar char="•"/>
            </a:pPr>
            <a:r>
              <a:rPr lang="ru-RU" sz="1744" dirty="0">
                <a:solidFill>
                  <a:schemeClr val="tx1"/>
                </a:solidFill>
              </a:rPr>
              <a:t>Туркменистан</a:t>
            </a:r>
          </a:p>
          <a:p>
            <a:pPr marL="311505" indent="-311505">
              <a:buClr>
                <a:schemeClr val="accent3"/>
              </a:buClr>
              <a:buFont typeface="Arial" pitchFamily="34" charset="0"/>
              <a:buChar char="•"/>
            </a:pPr>
            <a:r>
              <a:rPr lang="ru-RU" sz="1744" dirty="0">
                <a:solidFill>
                  <a:schemeClr val="tx1"/>
                </a:solidFill>
              </a:rPr>
              <a:t>Вьетнам</a:t>
            </a:r>
          </a:p>
          <a:p>
            <a:pPr marL="311505" indent="-311505">
              <a:buClr>
                <a:schemeClr val="accent3"/>
              </a:buClr>
              <a:buFont typeface="Arial" pitchFamily="34" charset="0"/>
              <a:buChar char="•"/>
            </a:pPr>
            <a:r>
              <a:rPr lang="ru-RU" sz="1744" dirty="0">
                <a:solidFill>
                  <a:schemeClr val="tx1"/>
                </a:solidFill>
              </a:rPr>
              <a:t>Египет</a:t>
            </a:r>
          </a:p>
          <a:p>
            <a:pPr marL="311505" indent="-311505">
              <a:buClr>
                <a:schemeClr val="accent3"/>
              </a:buClr>
              <a:buFont typeface="Arial" pitchFamily="34" charset="0"/>
              <a:buChar char="•"/>
            </a:pPr>
            <a:r>
              <a:rPr lang="ru-RU" sz="1744" dirty="0">
                <a:solidFill>
                  <a:schemeClr val="tx1"/>
                </a:solidFill>
              </a:rPr>
              <a:t>Ливия</a:t>
            </a:r>
          </a:p>
          <a:p>
            <a:pPr marL="311505" indent="-311505">
              <a:buClr>
                <a:schemeClr val="accent3"/>
              </a:buClr>
              <a:buFont typeface="Arial" pitchFamily="34" charset="0"/>
              <a:buChar char="•"/>
            </a:pPr>
            <a:r>
              <a:rPr lang="ru-RU" sz="1744" dirty="0">
                <a:solidFill>
                  <a:schemeClr val="tx1"/>
                </a:solidFill>
              </a:rPr>
              <a:t>Франция</a:t>
            </a:r>
          </a:p>
          <a:p>
            <a:pPr marL="311505" indent="-311505">
              <a:buClr>
                <a:schemeClr val="accent3"/>
              </a:buClr>
              <a:buFont typeface="Arial" pitchFamily="34" charset="0"/>
              <a:buChar char="•"/>
            </a:pPr>
            <a:r>
              <a:rPr lang="ru-RU" sz="1744" dirty="0">
                <a:solidFill>
                  <a:schemeClr val="tx1"/>
                </a:solidFill>
              </a:rPr>
              <a:t>Германия</a:t>
            </a:r>
          </a:p>
          <a:p>
            <a:pPr marL="311505" indent="-311505">
              <a:buClr>
                <a:schemeClr val="accent3"/>
              </a:buClr>
              <a:buFont typeface="Arial" pitchFamily="34" charset="0"/>
              <a:buChar char="•"/>
            </a:pPr>
            <a:r>
              <a:rPr lang="ru-RU" sz="1744" dirty="0">
                <a:solidFill>
                  <a:schemeClr val="tx1"/>
                </a:solidFill>
              </a:rPr>
              <a:t>США</a:t>
            </a:r>
          </a:p>
          <a:p>
            <a:pPr marL="311505" indent="-311505">
              <a:buClr>
                <a:schemeClr val="accent3"/>
              </a:buClr>
              <a:buFont typeface="Arial" pitchFamily="34" charset="0"/>
              <a:buChar char="•"/>
            </a:pPr>
            <a:r>
              <a:rPr lang="en-US" sz="1744" dirty="0">
                <a:solidFill>
                  <a:srgbClr val="0070C0"/>
                </a:solidFill>
              </a:rPr>
              <a:t>Russia</a:t>
            </a:r>
          </a:p>
          <a:p>
            <a:pPr marL="311505" indent="-311505">
              <a:buClr>
                <a:schemeClr val="accent3"/>
              </a:buClr>
              <a:buFont typeface="Arial" pitchFamily="34" charset="0"/>
              <a:buChar char="•"/>
            </a:pPr>
            <a:r>
              <a:rPr lang="en-US" sz="1744" dirty="0">
                <a:solidFill>
                  <a:srgbClr val="0070C0"/>
                </a:solidFill>
              </a:rPr>
              <a:t>China</a:t>
            </a:r>
          </a:p>
          <a:p>
            <a:pPr marL="311505" indent="-311505">
              <a:buClr>
                <a:schemeClr val="accent3"/>
              </a:buClr>
              <a:buFont typeface="Arial" pitchFamily="34" charset="0"/>
              <a:buChar char="•"/>
            </a:pPr>
            <a:r>
              <a:rPr lang="en-US" sz="1744" dirty="0">
                <a:solidFill>
                  <a:srgbClr val="0070C0"/>
                </a:solidFill>
              </a:rPr>
              <a:t>Kazakhstan</a:t>
            </a:r>
          </a:p>
          <a:p>
            <a:pPr marL="311505" indent="-311505">
              <a:buClr>
                <a:schemeClr val="accent3"/>
              </a:buClr>
              <a:buFont typeface="Arial" pitchFamily="34" charset="0"/>
              <a:buChar char="•"/>
            </a:pPr>
            <a:r>
              <a:rPr lang="en-US" sz="1744" dirty="0">
                <a:solidFill>
                  <a:srgbClr val="0070C0"/>
                </a:solidFill>
              </a:rPr>
              <a:t>Turkmenistan</a:t>
            </a:r>
            <a:endParaRPr lang="ru-RU" sz="1744" dirty="0">
              <a:solidFill>
                <a:srgbClr val="0070C0"/>
              </a:solidFill>
            </a:endParaRPr>
          </a:p>
          <a:p>
            <a:pPr marL="311505" indent="-311505">
              <a:buClr>
                <a:schemeClr val="accent3"/>
              </a:buClr>
              <a:buFont typeface="Arial" pitchFamily="34" charset="0"/>
              <a:buChar char="•"/>
            </a:pPr>
            <a:r>
              <a:rPr lang="en-US" sz="1744" dirty="0">
                <a:solidFill>
                  <a:srgbClr val="0070C0"/>
                </a:solidFill>
              </a:rPr>
              <a:t>Vietnam</a:t>
            </a:r>
            <a:endParaRPr lang="ru-RU" sz="1744" dirty="0">
              <a:solidFill>
                <a:srgbClr val="0070C0"/>
              </a:solidFill>
            </a:endParaRPr>
          </a:p>
          <a:p>
            <a:pPr marL="311505" indent="-311505">
              <a:buClr>
                <a:schemeClr val="accent3"/>
              </a:buClr>
              <a:buFont typeface="Arial" pitchFamily="34" charset="0"/>
              <a:buChar char="•"/>
            </a:pPr>
            <a:r>
              <a:rPr lang="en-US" sz="1744" dirty="0">
                <a:solidFill>
                  <a:srgbClr val="0070C0"/>
                </a:solidFill>
              </a:rPr>
              <a:t>Egypt</a:t>
            </a:r>
          </a:p>
          <a:p>
            <a:pPr marL="311505" indent="-311505">
              <a:buClr>
                <a:schemeClr val="accent3"/>
              </a:buClr>
              <a:buFont typeface="Arial" pitchFamily="34" charset="0"/>
              <a:buChar char="•"/>
            </a:pPr>
            <a:r>
              <a:rPr lang="en-US" sz="1744" dirty="0">
                <a:solidFill>
                  <a:srgbClr val="0070C0"/>
                </a:solidFill>
              </a:rPr>
              <a:t>Libya</a:t>
            </a:r>
          </a:p>
          <a:p>
            <a:pPr marL="311505" indent="-311505">
              <a:buClr>
                <a:schemeClr val="accent3"/>
              </a:buClr>
              <a:buFont typeface="Arial" pitchFamily="34" charset="0"/>
              <a:buChar char="•"/>
            </a:pPr>
            <a:r>
              <a:rPr lang="en-US" sz="1744" dirty="0">
                <a:solidFill>
                  <a:srgbClr val="0070C0"/>
                </a:solidFill>
              </a:rPr>
              <a:t>France</a:t>
            </a:r>
          </a:p>
          <a:p>
            <a:pPr marL="311505" indent="-311505">
              <a:buClr>
                <a:schemeClr val="accent3"/>
              </a:buClr>
              <a:buFont typeface="Arial" pitchFamily="34" charset="0"/>
              <a:buChar char="•"/>
            </a:pPr>
            <a:r>
              <a:rPr lang="en-US" sz="1744" dirty="0">
                <a:solidFill>
                  <a:srgbClr val="0070C0"/>
                </a:solidFill>
              </a:rPr>
              <a:t>Germany</a:t>
            </a:r>
          </a:p>
          <a:p>
            <a:pPr marL="311505" indent="-311505">
              <a:buClr>
                <a:schemeClr val="accent3"/>
              </a:buClr>
              <a:buFont typeface="Arial" pitchFamily="34" charset="0"/>
              <a:buChar char="•"/>
            </a:pPr>
            <a:r>
              <a:rPr lang="en-US" sz="1744" dirty="0">
                <a:solidFill>
                  <a:srgbClr val="0070C0"/>
                </a:solidFill>
              </a:rPr>
              <a:t>USA</a:t>
            </a:r>
            <a:endParaRPr lang="ru-RU" sz="1744" dirty="0">
              <a:solidFill>
                <a:srgbClr val="0070C0"/>
              </a:solidFill>
            </a:endParaRPr>
          </a:p>
        </p:txBody>
      </p:sp>
      <p:sp>
        <p:nvSpPr>
          <p:cNvPr id="8" name="Прямоугольник 7"/>
          <p:cNvSpPr/>
          <p:nvPr/>
        </p:nvSpPr>
        <p:spPr>
          <a:xfrm>
            <a:off x="126973" y="3627011"/>
            <a:ext cx="6038333" cy="1330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b="1" dirty="0">
                <a:solidFill>
                  <a:schemeClr val="tx1"/>
                </a:solidFill>
              </a:rPr>
              <a:t>Количество докторов и кандидатов наук, человек</a:t>
            </a:r>
          </a:p>
          <a:p>
            <a:r>
              <a:rPr lang="en-US" sz="1744" b="1" dirty="0">
                <a:solidFill>
                  <a:schemeClr val="accent5">
                    <a:lumMod val="75000"/>
                  </a:schemeClr>
                </a:solidFill>
              </a:rPr>
              <a:t>Number of doctors and candidates of sciences, people</a:t>
            </a:r>
            <a:endParaRPr lang="ru-RU" sz="1744" b="1" dirty="0">
              <a:solidFill>
                <a:schemeClr val="accent5">
                  <a:lumMod val="75000"/>
                </a:schemeClr>
              </a:solidFill>
            </a:endParaRPr>
          </a:p>
        </p:txBody>
      </p:sp>
      <p:sp>
        <p:nvSpPr>
          <p:cNvPr id="10" name="Прямоугольник 9"/>
          <p:cNvSpPr/>
          <p:nvPr/>
        </p:nvSpPr>
        <p:spPr>
          <a:xfrm>
            <a:off x="892393" y="4800400"/>
            <a:ext cx="1871033" cy="2355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1090" b="1" dirty="0">
                <a:solidFill>
                  <a:schemeClr val="tx1"/>
                </a:solidFill>
              </a:rPr>
              <a:t>докторов / </a:t>
            </a:r>
            <a:r>
              <a:rPr lang="en-US" sz="1090" b="1" dirty="0">
                <a:solidFill>
                  <a:schemeClr val="tx1"/>
                </a:solidFill>
              </a:rPr>
              <a:t>doctors</a:t>
            </a:r>
            <a:endParaRPr lang="ru-RU" sz="1090" b="1" dirty="0">
              <a:solidFill>
                <a:schemeClr val="tx1"/>
              </a:solidFill>
            </a:endParaRPr>
          </a:p>
        </p:txBody>
      </p:sp>
      <p:sp>
        <p:nvSpPr>
          <p:cNvPr id="11" name="Прямоугольник 10"/>
          <p:cNvSpPr/>
          <p:nvPr/>
        </p:nvSpPr>
        <p:spPr>
          <a:xfrm>
            <a:off x="3018568" y="4800400"/>
            <a:ext cx="1871033" cy="2355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1090" b="1" dirty="0">
                <a:solidFill>
                  <a:schemeClr val="tx1"/>
                </a:solidFill>
              </a:rPr>
              <a:t>кандидатов / </a:t>
            </a:r>
            <a:r>
              <a:rPr lang="en-US" sz="1090" b="1" dirty="0">
                <a:solidFill>
                  <a:schemeClr val="tx1"/>
                </a:solidFill>
              </a:rPr>
              <a:t>candidates</a:t>
            </a:r>
            <a:endParaRPr lang="ru-RU" sz="1090" b="1" dirty="0">
              <a:solidFill>
                <a:schemeClr val="tx1"/>
              </a:solidFill>
            </a:endParaRPr>
          </a:p>
        </p:txBody>
      </p:sp>
      <p:pic>
        <p:nvPicPr>
          <p:cNvPr id="12" name="Picture 7" descr="C:\Downloads\Безымянный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11" y="5035915"/>
            <a:ext cx="3873376" cy="1744577"/>
          </a:xfrm>
          <a:prstGeom prst="rect">
            <a:avLst/>
          </a:prstGeom>
          <a:noFill/>
          <a:extLst>
            <a:ext uri="{909E8E84-426E-40DD-AFC4-6F175D3DCCD1}">
              <a14:hiddenFill xmlns:a14="http://schemas.microsoft.com/office/drawing/2010/main">
                <a:solidFill>
                  <a:srgbClr val="FFFFFF"/>
                </a:solidFill>
              </a14:hiddenFill>
            </a:ext>
          </a:extLst>
        </p:spPr>
      </p:pic>
      <p:sp>
        <p:nvSpPr>
          <p:cNvPr id="14" name="Овал 13"/>
          <p:cNvSpPr/>
          <p:nvPr/>
        </p:nvSpPr>
        <p:spPr>
          <a:xfrm>
            <a:off x="2083053" y="6291994"/>
            <a:ext cx="680375" cy="62803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r>
              <a:rPr lang="ru-RU" sz="1744" kern="0" dirty="0">
                <a:solidFill>
                  <a:sysClr val="window" lastClr="FFFFFF"/>
                </a:solidFill>
                <a:latin typeface="Calibri"/>
              </a:rPr>
              <a:t>14</a:t>
            </a:r>
          </a:p>
        </p:txBody>
      </p:sp>
      <p:sp>
        <p:nvSpPr>
          <p:cNvPr id="16" name="Овал 15"/>
          <p:cNvSpPr/>
          <p:nvPr/>
        </p:nvSpPr>
        <p:spPr>
          <a:xfrm>
            <a:off x="4209226" y="6291994"/>
            <a:ext cx="680375" cy="62803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r>
              <a:rPr lang="ru-RU" sz="1744" kern="0" dirty="0">
                <a:solidFill>
                  <a:sysClr val="window" lastClr="FFFFFF"/>
                </a:solidFill>
                <a:latin typeface="Calibri"/>
              </a:rPr>
              <a:t>64</a:t>
            </a:r>
          </a:p>
        </p:txBody>
      </p:sp>
      <p:sp>
        <p:nvSpPr>
          <p:cNvPr id="17" name="Прямоугольник 16"/>
          <p:cNvSpPr/>
          <p:nvPr/>
        </p:nvSpPr>
        <p:spPr>
          <a:xfrm>
            <a:off x="5635396" y="3858346"/>
            <a:ext cx="5001351" cy="361122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199" dirty="0">
                <a:solidFill>
                  <a:schemeClr val="tx1"/>
                </a:solidFill>
              </a:rPr>
              <a:t>Освоение нефтяных месторождений Татарстана потребовало значительных научно-исследовательских и проектно-изыскательских работ. Весной 1956 года в Бугульме был организован Татарский нефтяной научно-исследовательский институт – ТатНИПИнефть. Институт является ведущей в республике организацией в области создания технологий разработки нефтяных и газовых месторождений, строительства скважин, защиты нефтепромыслового оборудования от коррозии, проектирования и обустройства месторождений.</a:t>
            </a:r>
          </a:p>
          <a:p>
            <a:pPr indent="489787" algn="just">
              <a:buClr>
                <a:schemeClr val="accent3"/>
              </a:buClr>
            </a:pPr>
            <a:r>
              <a:rPr lang="en-US" sz="1199" b="1" dirty="0">
                <a:solidFill>
                  <a:srgbClr val="0070C0"/>
                </a:solidFill>
              </a:rPr>
              <a:t>The development of oil fields in Tatarstan required significant research and design and survey work. In the spring of 1956, the Tatar Petroleum Research Institute </a:t>
            </a:r>
            <a:r>
              <a:rPr lang="en-US" sz="1199" b="1" dirty="0" err="1">
                <a:solidFill>
                  <a:srgbClr val="0070C0"/>
                </a:solidFill>
              </a:rPr>
              <a:t>TatNIPIneft</a:t>
            </a:r>
            <a:r>
              <a:rPr lang="en-US" sz="1199" b="1" dirty="0">
                <a:solidFill>
                  <a:srgbClr val="0070C0"/>
                </a:solidFill>
              </a:rPr>
              <a:t> was established in Bugulma. The Institute is the leading organization in the republic in the field of development of technologies for development of oil and gas fields, construction of wells, protection of oilfield equipment against corrosion, design and field development.</a:t>
            </a:r>
            <a:endParaRPr lang="ru-RU" sz="1199" b="1" dirty="0">
              <a:solidFill>
                <a:srgbClr val="0070C0"/>
              </a:solidFill>
            </a:endParaRPr>
          </a:p>
          <a:p>
            <a:pPr algn="just">
              <a:buClr>
                <a:schemeClr val="accent3"/>
              </a:buClr>
            </a:pPr>
            <a:endParaRPr lang="ru-RU" sz="1199" dirty="0">
              <a:solidFill>
                <a:schemeClr val="tx1"/>
              </a:solidFill>
            </a:endParaRPr>
          </a:p>
        </p:txBody>
      </p:sp>
      <p:sp>
        <p:nvSpPr>
          <p:cNvPr id="18" name="Прямоугольник 17"/>
          <p:cNvSpPr/>
          <p:nvPr/>
        </p:nvSpPr>
        <p:spPr>
          <a:xfrm>
            <a:off x="9737994"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smtClean="0">
                <a:solidFill>
                  <a:schemeClr val="tx1"/>
                </a:solidFill>
              </a:rPr>
              <a:t>1</a:t>
            </a:r>
            <a:r>
              <a:rPr lang="en-US" sz="1744" dirty="0">
                <a:solidFill>
                  <a:schemeClr val="tx1"/>
                </a:solidFill>
              </a:rPr>
              <a:t>5</a:t>
            </a:r>
            <a:endParaRPr lang="ru-RU" sz="1744" dirty="0">
              <a:solidFill>
                <a:schemeClr val="tx1"/>
              </a:solidFill>
            </a:endParaRPr>
          </a:p>
        </p:txBody>
      </p:sp>
      <p:pic>
        <p:nvPicPr>
          <p:cNvPr id="6" name="Picture 7" descr="C:\Downloads\Копия 900px-World_Map.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16" y="1581697"/>
            <a:ext cx="3749896" cy="2512156"/>
          </a:xfrm>
          <a:prstGeom prst="rect">
            <a:avLst/>
          </a:prstGeom>
          <a:noFill/>
          <a:ln w="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0" y="412490"/>
            <a:ext cx="6655959"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ТАРИФЫ</a:t>
            </a:r>
          </a:p>
          <a:p>
            <a:pPr algn="ctr"/>
            <a:r>
              <a:rPr lang="en-US" sz="2149" b="1" dirty="0">
                <a:solidFill>
                  <a:schemeClr val="accent5">
                    <a:lumMod val="75000"/>
                  </a:schemeClr>
                </a:solidFill>
              </a:rPr>
              <a:t>RATES</a:t>
            </a:r>
            <a:endParaRPr lang="ru-RU" sz="2149" b="1" dirty="0">
              <a:solidFill>
                <a:schemeClr val="accent5">
                  <a:lumMod val="75000"/>
                </a:schemeClr>
              </a:solidFill>
            </a:endParaRPr>
          </a:p>
        </p:txBody>
      </p:sp>
      <p:pic>
        <p:nvPicPr>
          <p:cNvPr id="7" name="Picture 2" descr="C:\Downloads\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483" y="404127"/>
            <a:ext cx="3324685" cy="2198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ownload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483" y="2759273"/>
            <a:ext cx="3324685" cy="219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Downloads\project_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8483" y="5114420"/>
            <a:ext cx="3324683" cy="2198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Таблица 10"/>
          <p:cNvGraphicFramePr>
            <a:graphicFrameLocks noGrp="1"/>
          </p:cNvGraphicFramePr>
          <p:nvPr>
            <p:extLst>
              <p:ext uri="{D42A27DB-BD31-4B8C-83A1-F6EECF244321}">
                <p14:modId xmlns:p14="http://schemas.microsoft.com/office/powerpoint/2010/main" val="2283917981"/>
              </p:ext>
            </p:extLst>
          </p:nvPr>
        </p:nvGraphicFramePr>
        <p:xfrm>
          <a:off x="375569" y="1581704"/>
          <a:ext cx="6280390" cy="4776869"/>
        </p:xfrm>
        <a:graphic>
          <a:graphicData uri="http://schemas.openxmlformats.org/drawingml/2006/table">
            <a:tbl>
              <a:tblPr firstRow="1" bandRow="1"/>
              <a:tblGrid>
                <a:gridCol w="2433651">
                  <a:extLst>
                    <a:ext uri="{9D8B030D-6E8A-4147-A177-3AD203B41FA5}">
                      <a16:colId xmlns:a16="http://schemas.microsoft.com/office/drawing/2014/main" xmlns="" val="20000"/>
                    </a:ext>
                  </a:extLst>
                </a:gridCol>
                <a:gridCol w="1783683">
                  <a:extLst>
                    <a:ext uri="{9D8B030D-6E8A-4147-A177-3AD203B41FA5}">
                      <a16:colId xmlns:a16="http://schemas.microsoft.com/office/drawing/2014/main" xmlns="" val="20001"/>
                    </a:ext>
                  </a:extLst>
                </a:gridCol>
                <a:gridCol w="2063056">
                  <a:extLst>
                    <a:ext uri="{9D8B030D-6E8A-4147-A177-3AD203B41FA5}">
                      <a16:colId xmlns:a16="http://schemas.microsoft.com/office/drawing/2014/main" xmlns="" val="20002"/>
                    </a:ext>
                  </a:extLst>
                </a:gridCol>
              </a:tblGrid>
              <a:tr h="96034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ru-RU" sz="1300" dirty="0">
                        <a:solidFill>
                          <a:schemeClr val="tx1"/>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1300" dirty="0" smtClean="0">
                          <a:solidFill>
                            <a:schemeClr val="tx1"/>
                          </a:solidFill>
                        </a:rPr>
                        <a:t>Единица измерения /</a:t>
                      </a:r>
                    </a:p>
                    <a:p>
                      <a:pPr algn="ctr"/>
                      <a:r>
                        <a:rPr lang="en-US" sz="1300" b="0" dirty="0" smtClean="0">
                          <a:solidFill>
                            <a:schemeClr val="accent5">
                              <a:lumMod val="75000"/>
                            </a:schemeClr>
                          </a:solidFill>
                        </a:rPr>
                        <a:t>Unit of measurement</a:t>
                      </a:r>
                      <a:endParaRPr lang="ru-RU" sz="1300" b="0" dirty="0">
                        <a:solidFill>
                          <a:schemeClr val="accent5">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u-RU" sz="1300" dirty="0" smtClean="0">
                          <a:solidFill>
                            <a:schemeClr val="tx1"/>
                          </a:solidFill>
                        </a:rPr>
                        <a:t>Средневзвешенный тариф на 01.201</a:t>
                      </a:r>
                      <a:r>
                        <a:rPr lang="en-US" sz="1300" dirty="0" smtClean="0">
                          <a:solidFill>
                            <a:schemeClr val="tx1"/>
                          </a:solidFill>
                        </a:rPr>
                        <a:t>9</a:t>
                      </a:r>
                      <a:r>
                        <a:rPr lang="ru-RU" sz="1300" dirty="0" smtClean="0">
                          <a:solidFill>
                            <a:schemeClr val="tx1"/>
                          </a:solidFill>
                        </a:rPr>
                        <a:t> год</a:t>
                      </a:r>
                      <a:r>
                        <a:rPr lang="en-US" sz="1300" dirty="0" smtClean="0">
                          <a:solidFill>
                            <a:schemeClr val="tx1"/>
                          </a:solidFill>
                        </a:rPr>
                        <a:t>*</a:t>
                      </a:r>
                      <a:r>
                        <a:rPr lang="ru-RU" sz="1300" dirty="0" smtClean="0">
                          <a:solidFill>
                            <a:schemeClr val="tx1"/>
                          </a:solidFill>
                        </a:rPr>
                        <a:t> /</a:t>
                      </a:r>
                    </a:p>
                    <a:p>
                      <a:pPr algn="ctr"/>
                      <a:r>
                        <a:rPr lang="en-US" sz="1300" b="0" dirty="0" smtClean="0">
                          <a:solidFill>
                            <a:schemeClr val="accent5">
                              <a:lumMod val="75000"/>
                            </a:schemeClr>
                          </a:solidFill>
                        </a:rPr>
                        <a:t>Weighted average rate for </a:t>
                      </a:r>
                      <a:r>
                        <a:rPr lang="ru-RU" sz="1300" b="0" dirty="0" smtClean="0">
                          <a:solidFill>
                            <a:schemeClr val="accent5">
                              <a:lumMod val="75000"/>
                            </a:schemeClr>
                          </a:solidFill>
                        </a:rPr>
                        <a:t>01.</a:t>
                      </a:r>
                      <a:r>
                        <a:rPr lang="en-US" sz="1300" b="0" dirty="0" smtClean="0">
                          <a:solidFill>
                            <a:schemeClr val="accent5">
                              <a:lumMod val="75000"/>
                            </a:schemeClr>
                          </a:solidFill>
                        </a:rPr>
                        <a:t>2019*</a:t>
                      </a:r>
                      <a:endParaRPr lang="ru-RU" sz="1300" b="0" dirty="0">
                        <a:solidFill>
                          <a:schemeClr val="accent5">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xmlns="" val="10000"/>
                  </a:ext>
                </a:extLst>
              </a:tr>
              <a:tr h="8673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500" b="1" baseline="0" dirty="0" smtClean="0">
                          <a:solidFill>
                            <a:schemeClr val="tx1"/>
                          </a:solidFill>
                        </a:rPr>
                        <a:t>Водоснабжение</a:t>
                      </a:r>
                    </a:p>
                    <a:p>
                      <a:pPr algn="l"/>
                      <a:r>
                        <a:rPr lang="en-US" sz="1500" dirty="0" smtClean="0">
                          <a:solidFill>
                            <a:srgbClr val="0070C0"/>
                          </a:solidFill>
                        </a:rPr>
                        <a:t>Water supply</a:t>
                      </a:r>
                      <a:endParaRPr lang="ru-RU" sz="1500" dirty="0">
                        <a:solidFill>
                          <a:srgbClr val="0070C0"/>
                        </a:solidFill>
                      </a:endParaRPr>
                    </a:p>
                  </a:txBody>
                  <a:tcPr marL="99690" marR="99690" marT="49845" marB="4984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300" b="1" dirty="0" smtClean="0">
                          <a:solidFill>
                            <a:schemeClr val="tx1"/>
                          </a:solidFill>
                        </a:rPr>
                        <a:t>руб./</a:t>
                      </a:r>
                      <a:r>
                        <a:rPr lang="ru-RU" sz="1300" b="1" dirty="0" err="1" smtClean="0">
                          <a:solidFill>
                            <a:schemeClr val="tx1"/>
                          </a:solidFill>
                        </a:rPr>
                        <a:t>куб.метр</a:t>
                      </a:r>
                      <a:endParaRPr lang="ru-RU" sz="1300" b="1" dirty="0" smtClean="0">
                        <a:solidFill>
                          <a:schemeClr val="tx1"/>
                        </a:solidFill>
                      </a:endParaRPr>
                    </a:p>
                    <a:p>
                      <a:pPr algn="ctr"/>
                      <a:r>
                        <a:rPr lang="en-US" sz="1300" dirty="0" smtClean="0">
                          <a:solidFill>
                            <a:schemeClr val="accent5">
                              <a:lumMod val="75000"/>
                            </a:schemeClr>
                          </a:solidFill>
                        </a:rPr>
                        <a:t>USD / cubic meter</a:t>
                      </a:r>
                      <a:endParaRPr lang="ru-RU" sz="1300" dirty="0">
                        <a:solidFill>
                          <a:schemeClr val="accent5">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700" b="1" dirty="0" smtClean="0">
                          <a:solidFill>
                            <a:schemeClr val="tx1"/>
                          </a:solidFill>
                        </a:rPr>
                        <a:t>2</a:t>
                      </a:r>
                      <a:r>
                        <a:rPr lang="ru-RU" sz="1700" b="1" dirty="0" smtClean="0">
                          <a:solidFill>
                            <a:schemeClr val="tx1"/>
                          </a:solidFill>
                        </a:rPr>
                        <a:t>9,92</a:t>
                      </a:r>
                      <a:endParaRPr lang="en-US" sz="1700" b="1" dirty="0" smtClean="0">
                        <a:solidFill>
                          <a:schemeClr val="tx1"/>
                        </a:solidFill>
                      </a:endParaRPr>
                    </a:p>
                    <a:p>
                      <a:pPr algn="ctr"/>
                      <a:r>
                        <a:rPr lang="ru-RU" sz="1700" dirty="0" smtClean="0">
                          <a:solidFill>
                            <a:schemeClr val="tx1"/>
                          </a:solidFill>
                        </a:rPr>
                        <a:t>0,45</a:t>
                      </a:r>
                      <a:endParaRPr lang="ru-RU" sz="1700" dirty="0">
                        <a:solidFill>
                          <a:schemeClr val="tx1"/>
                        </a:solidFill>
                      </a:endParaRPr>
                    </a:p>
                  </a:txBody>
                  <a:tcPr marL="99690" marR="99690" marT="49845" marB="4984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1"/>
                  </a:ext>
                </a:extLst>
              </a:tr>
              <a:tr h="8673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500" b="1" dirty="0" smtClean="0">
                          <a:solidFill>
                            <a:schemeClr val="tx1"/>
                          </a:solidFill>
                        </a:rPr>
                        <a:t>Водоотведение</a:t>
                      </a:r>
                    </a:p>
                    <a:p>
                      <a:pPr algn="l"/>
                      <a:r>
                        <a:rPr lang="en-US" sz="1500" dirty="0" smtClean="0">
                          <a:solidFill>
                            <a:srgbClr val="0070C0"/>
                          </a:solidFill>
                        </a:rPr>
                        <a:t>Drainage</a:t>
                      </a:r>
                      <a:endParaRPr lang="ru-RU" sz="1500" dirty="0">
                        <a:solidFill>
                          <a:srgbClr val="0070C0"/>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300" b="1" dirty="0" smtClean="0">
                          <a:solidFill>
                            <a:schemeClr val="tx1"/>
                          </a:solidFill>
                        </a:rPr>
                        <a:t>руб./</a:t>
                      </a:r>
                      <a:r>
                        <a:rPr lang="ru-RU" sz="1300" b="1" dirty="0" err="1" smtClean="0">
                          <a:solidFill>
                            <a:schemeClr val="tx1"/>
                          </a:solidFill>
                        </a:rPr>
                        <a:t>куб.метр</a:t>
                      </a:r>
                      <a:endParaRPr lang="ru-RU" sz="1300" b="1" dirty="0" smtClean="0">
                        <a:solidFill>
                          <a:schemeClr val="tx1"/>
                        </a:solidFill>
                      </a:endParaRPr>
                    </a:p>
                    <a:p>
                      <a:pPr algn="ctr"/>
                      <a:r>
                        <a:rPr lang="en-US" sz="1300" dirty="0" smtClean="0">
                          <a:solidFill>
                            <a:schemeClr val="accent5">
                              <a:lumMod val="75000"/>
                            </a:schemeClr>
                          </a:solidFill>
                        </a:rPr>
                        <a:t>USD / cubic meter</a:t>
                      </a: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700" b="1" dirty="0" smtClean="0">
                          <a:solidFill>
                            <a:schemeClr val="tx1"/>
                          </a:solidFill>
                        </a:rPr>
                        <a:t>15,05</a:t>
                      </a:r>
                      <a:endParaRPr lang="en-US" sz="1700" b="1" dirty="0" smtClean="0">
                        <a:solidFill>
                          <a:schemeClr val="tx1"/>
                        </a:solidFill>
                      </a:endParaRPr>
                    </a:p>
                    <a:p>
                      <a:pPr algn="ctr"/>
                      <a:r>
                        <a:rPr lang="ru-RU" sz="1700" dirty="0" smtClean="0">
                          <a:solidFill>
                            <a:schemeClr val="tx1"/>
                          </a:solidFill>
                        </a:rPr>
                        <a:t>0,23</a:t>
                      </a:r>
                      <a:endParaRPr lang="ru-RU" sz="1700" dirty="0">
                        <a:solidFill>
                          <a:schemeClr val="tx1"/>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2"/>
                  </a:ext>
                </a:extLst>
              </a:tr>
              <a:tr h="8673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500" b="1" dirty="0" smtClean="0">
                          <a:solidFill>
                            <a:schemeClr val="tx1"/>
                          </a:solidFill>
                        </a:rPr>
                        <a:t>Теплоснабжение</a:t>
                      </a:r>
                    </a:p>
                    <a:p>
                      <a:pPr algn="l"/>
                      <a:r>
                        <a:rPr lang="en-US" sz="1500" dirty="0" smtClean="0">
                          <a:solidFill>
                            <a:srgbClr val="0070C0"/>
                          </a:solidFill>
                        </a:rPr>
                        <a:t>Heat supply</a:t>
                      </a:r>
                      <a:endParaRPr lang="ru-RU" sz="1500" dirty="0">
                        <a:solidFill>
                          <a:srgbClr val="0070C0"/>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300" b="1" dirty="0" smtClean="0">
                          <a:solidFill>
                            <a:schemeClr val="tx1"/>
                          </a:solidFill>
                        </a:rPr>
                        <a:t>руб./Гкал</a:t>
                      </a:r>
                    </a:p>
                    <a:p>
                      <a:pPr algn="ctr"/>
                      <a:r>
                        <a:rPr lang="en-US" sz="1300" dirty="0" smtClean="0">
                          <a:solidFill>
                            <a:schemeClr val="accent5">
                              <a:lumMod val="75000"/>
                            </a:schemeClr>
                          </a:solidFill>
                        </a:rPr>
                        <a:t>USD / </a:t>
                      </a:r>
                      <a:r>
                        <a:rPr lang="en-US" sz="1300" dirty="0" err="1" smtClean="0">
                          <a:solidFill>
                            <a:schemeClr val="accent5">
                              <a:lumMod val="75000"/>
                            </a:schemeClr>
                          </a:solidFill>
                        </a:rPr>
                        <a:t>Gcal</a:t>
                      </a:r>
                      <a:endParaRPr lang="ru-RU" sz="1300" dirty="0">
                        <a:solidFill>
                          <a:schemeClr val="accent5">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700" b="1" dirty="0" smtClean="0">
                          <a:solidFill>
                            <a:schemeClr val="tx1"/>
                          </a:solidFill>
                        </a:rPr>
                        <a:t>1 </a:t>
                      </a:r>
                      <a:r>
                        <a:rPr lang="ru-RU" sz="1700" b="1" dirty="0" smtClean="0">
                          <a:solidFill>
                            <a:schemeClr val="tx1"/>
                          </a:solidFill>
                        </a:rPr>
                        <a:t>693,08</a:t>
                      </a:r>
                      <a:endParaRPr lang="en-US" sz="1700" b="1" dirty="0" smtClean="0">
                        <a:solidFill>
                          <a:schemeClr val="tx1"/>
                        </a:solidFill>
                      </a:endParaRPr>
                    </a:p>
                    <a:p>
                      <a:pPr algn="ctr"/>
                      <a:r>
                        <a:rPr lang="ru-RU" sz="1700" dirty="0" smtClean="0">
                          <a:solidFill>
                            <a:schemeClr val="tx1"/>
                          </a:solidFill>
                        </a:rPr>
                        <a:t>25,6</a:t>
                      </a:r>
                      <a:endParaRPr lang="ru-RU" sz="1700" dirty="0">
                        <a:solidFill>
                          <a:schemeClr val="tx1"/>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3"/>
                  </a:ext>
                </a:extLst>
              </a:tr>
              <a:tr h="12143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500" b="1" dirty="0" smtClean="0">
                          <a:solidFill>
                            <a:schemeClr val="tx1"/>
                          </a:solidFill>
                        </a:rPr>
                        <a:t>Электроснабжение (средний тариф)</a:t>
                      </a:r>
                    </a:p>
                    <a:p>
                      <a:pPr algn="l"/>
                      <a:r>
                        <a:rPr lang="en-US" sz="1500" dirty="0" smtClean="0">
                          <a:solidFill>
                            <a:srgbClr val="0070C0"/>
                          </a:solidFill>
                        </a:rPr>
                        <a:t>Power supply</a:t>
                      </a:r>
                      <a:r>
                        <a:rPr lang="ru-RU" sz="1500" dirty="0" smtClean="0">
                          <a:solidFill>
                            <a:srgbClr val="0070C0"/>
                          </a:solidFill>
                        </a:rPr>
                        <a:t> </a:t>
                      </a:r>
                      <a:r>
                        <a:rPr lang="en-US" sz="1500" dirty="0" smtClean="0">
                          <a:solidFill>
                            <a:srgbClr val="0070C0"/>
                          </a:solidFill>
                        </a:rPr>
                        <a:t>(Average rate)</a:t>
                      </a:r>
                      <a:endParaRPr lang="ru-RU" sz="1500" dirty="0">
                        <a:solidFill>
                          <a:srgbClr val="0070C0"/>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300" b="1" dirty="0" smtClean="0">
                          <a:solidFill>
                            <a:schemeClr val="tx1"/>
                          </a:solidFill>
                        </a:rPr>
                        <a:t>руб./</a:t>
                      </a:r>
                      <a:r>
                        <a:rPr lang="ru-RU" sz="1300" b="1" dirty="0" err="1" smtClean="0">
                          <a:solidFill>
                            <a:schemeClr val="tx1"/>
                          </a:solidFill>
                        </a:rPr>
                        <a:t>кВт.ч</a:t>
                      </a:r>
                      <a:endParaRPr lang="ru-RU" sz="1300" b="1" dirty="0" smtClean="0">
                        <a:solidFill>
                          <a:schemeClr val="tx1"/>
                        </a:solidFill>
                      </a:endParaRPr>
                    </a:p>
                    <a:p>
                      <a:pPr algn="ctr"/>
                      <a:r>
                        <a:rPr lang="en-US" sz="1300" dirty="0" smtClean="0">
                          <a:solidFill>
                            <a:schemeClr val="accent5">
                              <a:lumMod val="75000"/>
                            </a:schemeClr>
                          </a:solidFill>
                        </a:rPr>
                        <a:t>USD / kWh</a:t>
                      </a:r>
                      <a:endParaRPr lang="ru-RU" sz="1300" dirty="0">
                        <a:solidFill>
                          <a:schemeClr val="accent5">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700" b="1" dirty="0" smtClean="0">
                          <a:solidFill>
                            <a:schemeClr val="tx1"/>
                          </a:solidFill>
                        </a:rPr>
                        <a:t>4,96</a:t>
                      </a:r>
                      <a:endParaRPr lang="en-US" sz="1700" b="1" dirty="0" smtClean="0">
                        <a:solidFill>
                          <a:schemeClr val="tx1"/>
                        </a:solidFill>
                      </a:endParaRPr>
                    </a:p>
                    <a:p>
                      <a:pPr algn="ctr"/>
                      <a:r>
                        <a:rPr lang="en-US" sz="1700" dirty="0" smtClean="0">
                          <a:solidFill>
                            <a:schemeClr val="tx1"/>
                          </a:solidFill>
                        </a:rPr>
                        <a:t>0,0</a:t>
                      </a:r>
                      <a:r>
                        <a:rPr lang="ru-RU" sz="1700" dirty="0" smtClean="0">
                          <a:solidFill>
                            <a:schemeClr val="tx1"/>
                          </a:solidFill>
                        </a:rPr>
                        <a:t>8</a:t>
                      </a:r>
                      <a:endParaRPr lang="ru-RU" sz="1700" dirty="0">
                        <a:solidFill>
                          <a:schemeClr val="tx1"/>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4"/>
                  </a:ext>
                </a:extLst>
              </a:tr>
            </a:tbl>
          </a:graphicData>
        </a:graphic>
      </p:graphicFrame>
      <p:sp>
        <p:nvSpPr>
          <p:cNvPr id="10" name="Прямоугольник 9"/>
          <p:cNvSpPr/>
          <p:nvPr/>
        </p:nvSpPr>
        <p:spPr>
          <a:xfrm>
            <a:off x="1062488" y="6370498"/>
            <a:ext cx="6038333" cy="942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b="1" dirty="0">
                <a:solidFill>
                  <a:schemeClr val="tx1"/>
                </a:solidFill>
              </a:rPr>
              <a:t>* - </a:t>
            </a:r>
            <a:r>
              <a:rPr lang="ru-RU" sz="1744" b="1" dirty="0">
                <a:solidFill>
                  <a:schemeClr val="tx1"/>
                </a:solidFill>
              </a:rPr>
              <a:t>по</a:t>
            </a:r>
            <a:r>
              <a:rPr lang="en-US" sz="1744" b="1" dirty="0">
                <a:solidFill>
                  <a:schemeClr val="tx1"/>
                </a:solidFill>
              </a:rPr>
              <a:t> </a:t>
            </a:r>
            <a:r>
              <a:rPr lang="ru-RU" sz="1744" b="1" dirty="0">
                <a:solidFill>
                  <a:schemeClr val="tx1"/>
                </a:solidFill>
              </a:rPr>
              <a:t>среднему курсу доллара США на январь </a:t>
            </a:r>
            <a:r>
              <a:rPr lang="ru-RU" sz="1744" b="1" dirty="0" smtClean="0">
                <a:solidFill>
                  <a:schemeClr val="tx1"/>
                </a:solidFill>
              </a:rPr>
              <a:t>2019 </a:t>
            </a:r>
            <a:r>
              <a:rPr lang="ru-RU" sz="1744" b="1" dirty="0">
                <a:solidFill>
                  <a:schemeClr val="tx1"/>
                </a:solidFill>
              </a:rPr>
              <a:t>г.</a:t>
            </a:r>
          </a:p>
          <a:p>
            <a:r>
              <a:rPr lang="en-US" sz="1744" b="1" dirty="0">
                <a:solidFill>
                  <a:schemeClr val="tx1"/>
                </a:solidFill>
              </a:rPr>
              <a:t>* - </a:t>
            </a:r>
            <a:r>
              <a:rPr lang="en-US" sz="1744" b="1" dirty="0">
                <a:solidFill>
                  <a:schemeClr val="accent5">
                    <a:lumMod val="75000"/>
                  </a:schemeClr>
                </a:solidFill>
              </a:rPr>
              <a:t>at the rate of the USD for January </a:t>
            </a:r>
            <a:r>
              <a:rPr lang="en-US" sz="1744" b="1" dirty="0" smtClean="0">
                <a:solidFill>
                  <a:schemeClr val="accent5">
                    <a:lumMod val="75000"/>
                  </a:schemeClr>
                </a:solidFill>
              </a:rPr>
              <a:t>201</a:t>
            </a:r>
            <a:r>
              <a:rPr lang="en-US" sz="1744" b="1" dirty="0">
                <a:solidFill>
                  <a:schemeClr val="accent5">
                    <a:lumMod val="75000"/>
                  </a:schemeClr>
                </a:solidFill>
              </a:rPr>
              <a:t>9</a:t>
            </a:r>
            <a:endParaRPr lang="ru-RU" sz="1744" b="1" dirty="0">
              <a:solidFill>
                <a:schemeClr val="accent5">
                  <a:lumMod val="75000"/>
                </a:schemeClr>
              </a:solidFill>
            </a:endParaRPr>
          </a:p>
        </p:txBody>
      </p:sp>
      <p:sp>
        <p:nvSpPr>
          <p:cNvPr id="12" name="Прямоугольник 11"/>
          <p:cNvSpPr/>
          <p:nvPr/>
        </p:nvSpPr>
        <p:spPr>
          <a:xfrm>
            <a:off x="9737994"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smtClean="0">
                <a:solidFill>
                  <a:schemeClr val="tx1"/>
                </a:solidFill>
              </a:rPr>
              <a:t>1</a:t>
            </a:r>
            <a:r>
              <a:rPr lang="en-US" sz="1744" dirty="0" smtClean="0">
                <a:solidFill>
                  <a:schemeClr val="tx1"/>
                </a:solidFill>
              </a:rPr>
              <a:t>6</a:t>
            </a:r>
            <a:endParaRPr lang="ru-RU" sz="1744" dirty="0">
              <a:solidFill>
                <a:schemeClr val="tx1"/>
              </a:solidFill>
            </a:endParaRPr>
          </a:p>
        </p:txBody>
      </p:sp>
    </p:spTree>
    <p:extLst>
      <p:ext uri="{BB962C8B-B14F-4D97-AF65-F5344CB8AC3E}">
        <p14:creationId xmlns:p14="http://schemas.microsoft.com/office/powerpoint/2010/main" val="416095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742453"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smtClean="0">
                <a:solidFill>
                  <a:schemeClr val="tx1"/>
                </a:solidFill>
              </a:rPr>
              <a:t>1</a:t>
            </a:r>
            <a:r>
              <a:rPr lang="en-US" sz="1744" dirty="0" smtClean="0">
                <a:solidFill>
                  <a:schemeClr val="tx1"/>
                </a:solidFill>
              </a:rPr>
              <a:t>7</a:t>
            </a:r>
            <a:endParaRPr lang="ru-RU" sz="1744" dirty="0">
              <a:solidFill>
                <a:schemeClr val="tx1"/>
              </a:solidFill>
            </a:endParaRPr>
          </a:p>
        </p:txBody>
      </p:sp>
      <p:sp>
        <p:nvSpPr>
          <p:cNvPr id="3" name="Прямоугольник 2"/>
          <p:cNvSpPr/>
          <p:nvPr/>
        </p:nvSpPr>
        <p:spPr>
          <a:xfrm>
            <a:off x="0" y="412490"/>
            <a:ext cx="6655959"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ИНВЕСТИЦИОННЫЕ ПЛОЩАДКИ</a:t>
            </a:r>
          </a:p>
          <a:p>
            <a:pPr algn="ctr"/>
            <a:r>
              <a:rPr lang="en-US" sz="2149" b="1" dirty="0">
                <a:solidFill>
                  <a:schemeClr val="accent5">
                    <a:lumMod val="75000"/>
                  </a:schemeClr>
                </a:solidFill>
              </a:rPr>
              <a:t>INVESTMENT AREAS</a:t>
            </a:r>
            <a:endParaRPr lang="ru-RU" sz="2149" b="1" dirty="0">
              <a:solidFill>
                <a:schemeClr val="accent5">
                  <a:lumMod val="75000"/>
                </a:schemeClr>
              </a:solidFill>
            </a:endParaRPr>
          </a:p>
        </p:txBody>
      </p:sp>
      <p:sp>
        <p:nvSpPr>
          <p:cNvPr id="4" name="Прямоугольник 3"/>
          <p:cNvSpPr/>
          <p:nvPr/>
        </p:nvSpPr>
        <p:spPr>
          <a:xfrm>
            <a:off x="218559" y="953662"/>
            <a:ext cx="8400022" cy="1884116"/>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308" dirty="0">
                <a:solidFill>
                  <a:prstClr val="black"/>
                </a:solidFill>
              </a:rPr>
              <a:t>Производственная площадка ЗАО «</a:t>
            </a:r>
            <a:r>
              <a:rPr lang="ru-RU" sz="1308" dirty="0" err="1">
                <a:solidFill>
                  <a:prstClr val="black"/>
                </a:solidFill>
              </a:rPr>
              <a:t>Заготсбытпром</a:t>
            </a:r>
            <a:r>
              <a:rPr lang="ru-RU" sz="1308" dirty="0">
                <a:solidFill>
                  <a:prstClr val="black"/>
                </a:solidFill>
              </a:rPr>
              <a:t>». Назначение территории – производственная. Общая площадь участка – 2,5 </a:t>
            </a:r>
            <a:r>
              <a:rPr lang="ru-RU" sz="1308" dirty="0" err="1">
                <a:solidFill>
                  <a:prstClr val="black"/>
                </a:solidFill>
              </a:rPr>
              <a:t>тыс.кв.м</a:t>
            </a:r>
            <a:r>
              <a:rPr lang="ru-RU" sz="1308" dirty="0">
                <a:solidFill>
                  <a:prstClr val="black"/>
                </a:solidFill>
              </a:rPr>
              <a:t>; количество зданий на участке – 3 ед., общая площадь зданий – 0,9 </a:t>
            </a:r>
            <a:r>
              <a:rPr lang="ru-RU" sz="1308" dirty="0" err="1">
                <a:solidFill>
                  <a:prstClr val="black"/>
                </a:solidFill>
              </a:rPr>
              <a:t>тыс.кв.м</a:t>
            </a:r>
            <a:r>
              <a:rPr lang="ru-RU" sz="1308" dirty="0">
                <a:solidFill>
                  <a:prstClr val="black"/>
                </a:solidFill>
              </a:rPr>
              <a:t>. Инженерно-техническое обеспечение участка – есть.</a:t>
            </a:r>
          </a:p>
          <a:p>
            <a:pPr indent="489787" algn="just">
              <a:buClr>
                <a:srgbClr val="9BBB59"/>
              </a:buClr>
            </a:pPr>
            <a:r>
              <a:rPr lang="en-US" sz="1308" b="1" dirty="0">
                <a:solidFill>
                  <a:schemeClr val="accent1">
                    <a:lumMod val="75000"/>
                  </a:schemeClr>
                </a:solidFill>
              </a:rPr>
              <a:t>The production site of CJSC </a:t>
            </a:r>
            <a:r>
              <a:rPr lang="ru-RU" sz="1308" b="1" dirty="0">
                <a:solidFill>
                  <a:schemeClr val="accent1">
                    <a:lumMod val="75000"/>
                  </a:schemeClr>
                </a:solidFill>
              </a:rPr>
              <a:t>«</a:t>
            </a:r>
            <a:r>
              <a:rPr lang="en-US" sz="1308" b="1" dirty="0" err="1">
                <a:solidFill>
                  <a:schemeClr val="accent1">
                    <a:lumMod val="75000"/>
                  </a:schemeClr>
                </a:solidFill>
              </a:rPr>
              <a:t>Zagotsbytprom</a:t>
            </a:r>
            <a:r>
              <a:rPr lang="ru-RU" sz="1308" b="1" dirty="0">
                <a:solidFill>
                  <a:schemeClr val="accent1">
                    <a:lumMod val="75000"/>
                  </a:schemeClr>
                </a:solidFill>
              </a:rPr>
              <a:t>»</a:t>
            </a:r>
            <a:r>
              <a:rPr lang="en-US" sz="1308" b="1" dirty="0">
                <a:solidFill>
                  <a:schemeClr val="accent1">
                    <a:lumMod val="75000"/>
                  </a:schemeClr>
                </a:solidFill>
              </a:rPr>
              <a:t>. The purpose of the territory is production. The total area of the plot is 2.5 thousand square meters; the number of buildings on the site is 3 units, the total area of buildings is 0.9 thousand square meters. Engineering and technical support of the site - is.</a:t>
            </a:r>
            <a:endParaRPr lang="ru-RU" sz="1308" b="1" dirty="0">
              <a:solidFill>
                <a:schemeClr val="accent1">
                  <a:lumMod val="75000"/>
                </a:schemeClr>
              </a:solidFill>
            </a:endParaRPr>
          </a:p>
        </p:txBody>
      </p:sp>
      <p:sp>
        <p:nvSpPr>
          <p:cNvPr id="7" name="Прямоугольник 6"/>
          <p:cNvSpPr/>
          <p:nvPr/>
        </p:nvSpPr>
        <p:spPr>
          <a:xfrm>
            <a:off x="2102676" y="2602264"/>
            <a:ext cx="8473333" cy="147946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308" dirty="0">
                <a:solidFill>
                  <a:prstClr val="black"/>
                </a:solidFill>
              </a:rPr>
              <a:t>Производственная площадка ООО «Мясокомбинат «Бугульминский». Назначение территории – производственная. Общая площадь участка – 19,5 </a:t>
            </a:r>
            <a:r>
              <a:rPr lang="ru-RU" sz="1308" dirty="0" err="1">
                <a:solidFill>
                  <a:prstClr val="black"/>
                </a:solidFill>
              </a:rPr>
              <a:t>тыс.кв.м</a:t>
            </a:r>
            <a:r>
              <a:rPr lang="ru-RU" sz="1308" dirty="0">
                <a:solidFill>
                  <a:prstClr val="black"/>
                </a:solidFill>
              </a:rPr>
              <a:t>; количество зданий на участке – 8 ед., общая площадь зданий – 8,0 </a:t>
            </a:r>
            <a:r>
              <a:rPr lang="ru-RU" sz="1308" dirty="0" err="1">
                <a:solidFill>
                  <a:prstClr val="black"/>
                </a:solidFill>
              </a:rPr>
              <a:t>тыс.кв.м</a:t>
            </a:r>
            <a:r>
              <a:rPr lang="ru-RU" sz="1308" dirty="0">
                <a:solidFill>
                  <a:prstClr val="black"/>
                </a:solidFill>
              </a:rPr>
              <a:t>. Инженерно-техническое обеспечение участка – есть.</a:t>
            </a:r>
          </a:p>
          <a:p>
            <a:pPr indent="489787" algn="just">
              <a:buClr>
                <a:srgbClr val="9BBB59"/>
              </a:buClr>
            </a:pPr>
            <a:r>
              <a:rPr lang="en-US" sz="1308" b="1" dirty="0">
                <a:solidFill>
                  <a:schemeClr val="accent1">
                    <a:lumMod val="75000"/>
                  </a:schemeClr>
                </a:solidFill>
              </a:rPr>
              <a:t>Production site of LLC </a:t>
            </a:r>
            <a:r>
              <a:rPr lang="ru-RU" sz="1308" b="1" dirty="0">
                <a:solidFill>
                  <a:schemeClr val="accent1">
                    <a:lumMod val="75000"/>
                  </a:schemeClr>
                </a:solidFill>
              </a:rPr>
              <a:t>«</a:t>
            </a:r>
            <a:r>
              <a:rPr lang="en-US" sz="1308" b="1" dirty="0">
                <a:solidFill>
                  <a:schemeClr val="accent1">
                    <a:lumMod val="75000"/>
                  </a:schemeClr>
                </a:solidFill>
              </a:rPr>
              <a:t>Meat-packing plant </a:t>
            </a:r>
            <a:r>
              <a:rPr lang="ru-RU" sz="1308" b="1" dirty="0">
                <a:solidFill>
                  <a:schemeClr val="accent1">
                    <a:lumMod val="75000"/>
                  </a:schemeClr>
                </a:solidFill>
              </a:rPr>
              <a:t>«</a:t>
            </a:r>
            <a:r>
              <a:rPr lang="en-US" sz="1308" b="1" dirty="0" err="1">
                <a:solidFill>
                  <a:schemeClr val="accent1">
                    <a:lumMod val="75000"/>
                  </a:schemeClr>
                </a:solidFill>
              </a:rPr>
              <a:t>Bugulmiskiy</a:t>
            </a:r>
            <a:r>
              <a:rPr lang="ru-RU" sz="1308" b="1" dirty="0">
                <a:solidFill>
                  <a:schemeClr val="accent1">
                    <a:lumMod val="75000"/>
                  </a:schemeClr>
                </a:solidFill>
              </a:rPr>
              <a:t>»</a:t>
            </a:r>
            <a:r>
              <a:rPr lang="en-US" sz="1308" b="1" dirty="0">
                <a:solidFill>
                  <a:schemeClr val="accent1">
                    <a:lumMod val="75000"/>
                  </a:schemeClr>
                </a:solidFill>
              </a:rPr>
              <a:t>. The purpose of the territory is production. The total area of the plot is 19.5 thousand square meters; the number of buildings on the site - 8 units, the total area of buildings - 8.0 thousand square meters. Engineering and technical support of the site - is.</a:t>
            </a:r>
            <a:endParaRPr lang="ru-RU" sz="1308" b="1" dirty="0">
              <a:solidFill>
                <a:schemeClr val="accent1">
                  <a:lumMod val="75000"/>
                </a:schemeClr>
              </a:solidFill>
            </a:endParaRPr>
          </a:p>
        </p:txBody>
      </p:sp>
      <p:sp>
        <p:nvSpPr>
          <p:cNvPr id="10" name="Прямоугольник 9"/>
          <p:cNvSpPr/>
          <p:nvPr/>
        </p:nvSpPr>
        <p:spPr>
          <a:xfrm>
            <a:off x="218559" y="4093857"/>
            <a:ext cx="8400022" cy="1413087"/>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308" dirty="0">
                <a:solidFill>
                  <a:prstClr val="black"/>
                </a:solidFill>
              </a:rPr>
              <a:t>Производственная площадка ООО «</a:t>
            </a:r>
            <a:r>
              <a:rPr lang="ru-RU" sz="1308" dirty="0" err="1">
                <a:solidFill>
                  <a:prstClr val="black"/>
                </a:solidFill>
              </a:rPr>
              <a:t>Интеспроц</a:t>
            </a:r>
            <a:r>
              <a:rPr lang="ru-RU" sz="1308" dirty="0">
                <a:solidFill>
                  <a:prstClr val="black"/>
                </a:solidFill>
              </a:rPr>
              <a:t>». Назначение территории – производственная. Общая площадь участка – 34,5 </a:t>
            </a:r>
            <a:r>
              <a:rPr lang="ru-RU" sz="1308" dirty="0" err="1">
                <a:solidFill>
                  <a:prstClr val="black"/>
                </a:solidFill>
              </a:rPr>
              <a:t>тыс.кв.м</a:t>
            </a:r>
            <a:r>
              <a:rPr lang="ru-RU" sz="1308" dirty="0">
                <a:solidFill>
                  <a:prstClr val="black"/>
                </a:solidFill>
              </a:rPr>
              <a:t>; количество зданий на участке – 3 ед., общая площадь зданий – 2,7 </a:t>
            </a:r>
            <a:r>
              <a:rPr lang="ru-RU" sz="1308" dirty="0" err="1">
                <a:solidFill>
                  <a:prstClr val="black"/>
                </a:solidFill>
              </a:rPr>
              <a:t>тыс.кв.м</a:t>
            </a:r>
            <a:r>
              <a:rPr lang="ru-RU" sz="1308" dirty="0">
                <a:solidFill>
                  <a:prstClr val="black"/>
                </a:solidFill>
              </a:rPr>
              <a:t>. Инженерно-техническое обеспечение участка – есть.</a:t>
            </a:r>
          </a:p>
          <a:p>
            <a:pPr indent="489787" algn="just">
              <a:buClr>
                <a:srgbClr val="9BBB59"/>
              </a:buClr>
            </a:pPr>
            <a:r>
              <a:rPr lang="en-US" sz="1308" b="1" dirty="0">
                <a:solidFill>
                  <a:schemeClr val="accent1">
                    <a:lumMod val="75000"/>
                  </a:schemeClr>
                </a:solidFill>
              </a:rPr>
              <a:t>Production site of OOO </a:t>
            </a:r>
            <a:r>
              <a:rPr lang="ru-RU" sz="1308" b="1" dirty="0">
                <a:solidFill>
                  <a:schemeClr val="accent1">
                    <a:lumMod val="75000"/>
                  </a:schemeClr>
                </a:solidFill>
              </a:rPr>
              <a:t>«</a:t>
            </a:r>
            <a:r>
              <a:rPr lang="en-US" sz="1308" b="1" dirty="0" err="1">
                <a:solidFill>
                  <a:schemeClr val="accent1">
                    <a:lumMod val="75000"/>
                  </a:schemeClr>
                </a:solidFill>
              </a:rPr>
              <a:t>Intesprots</a:t>
            </a:r>
            <a:r>
              <a:rPr lang="ru-RU" sz="1308" b="1" dirty="0">
                <a:solidFill>
                  <a:schemeClr val="accent1">
                    <a:lumMod val="75000"/>
                  </a:schemeClr>
                </a:solidFill>
              </a:rPr>
              <a:t>»</a:t>
            </a:r>
            <a:r>
              <a:rPr lang="en-US" sz="1308" b="1" dirty="0">
                <a:solidFill>
                  <a:schemeClr val="accent1">
                    <a:lumMod val="75000"/>
                  </a:schemeClr>
                </a:solidFill>
              </a:rPr>
              <a:t>. The purpose of the territory is production. The total area of the site is 34.5 thousand square meters; the number of buildings on the site is 3 units, the total area of buildings is 2.7 thousand square meters. Engineering and technical support of the site - is.</a:t>
            </a:r>
            <a:endParaRPr lang="ru-RU" sz="1308" b="1" dirty="0">
              <a:solidFill>
                <a:schemeClr val="accent1">
                  <a:lumMod val="75000"/>
                </a:schemeClr>
              </a:solidFill>
            </a:endParaRPr>
          </a:p>
        </p:txBody>
      </p:sp>
      <p:sp>
        <p:nvSpPr>
          <p:cNvPr id="12" name="Прямоугольник 11"/>
          <p:cNvSpPr/>
          <p:nvPr/>
        </p:nvSpPr>
        <p:spPr>
          <a:xfrm>
            <a:off x="2102676" y="5506944"/>
            <a:ext cx="8473333" cy="147946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308" dirty="0">
                <a:solidFill>
                  <a:prstClr val="black"/>
                </a:solidFill>
              </a:rPr>
              <a:t>Производственная площадка ОАО «Бугульминский хлебозавод». Назначение территории – производственная. Общая площадь участка – 9,4 </a:t>
            </a:r>
            <a:r>
              <a:rPr lang="ru-RU" sz="1308" dirty="0" err="1">
                <a:solidFill>
                  <a:prstClr val="black"/>
                </a:solidFill>
              </a:rPr>
              <a:t>тыс.кв.м</a:t>
            </a:r>
            <a:r>
              <a:rPr lang="ru-RU" sz="1308" dirty="0">
                <a:solidFill>
                  <a:prstClr val="black"/>
                </a:solidFill>
              </a:rPr>
              <a:t>; количество зданий на участке – 4 ед., общая площадь зданий – 0,6 </a:t>
            </a:r>
            <a:r>
              <a:rPr lang="ru-RU" sz="1308" dirty="0" err="1">
                <a:solidFill>
                  <a:prstClr val="black"/>
                </a:solidFill>
              </a:rPr>
              <a:t>тыс.кв.м</a:t>
            </a:r>
            <a:r>
              <a:rPr lang="ru-RU" sz="1308" dirty="0">
                <a:solidFill>
                  <a:prstClr val="black"/>
                </a:solidFill>
              </a:rPr>
              <a:t>. Инженерно-техническое обеспечение участка – есть.</a:t>
            </a:r>
          </a:p>
          <a:p>
            <a:pPr indent="489787" algn="just">
              <a:buClr>
                <a:srgbClr val="9BBB59"/>
              </a:buClr>
            </a:pPr>
            <a:r>
              <a:rPr lang="en-US" sz="1308" b="1" dirty="0">
                <a:solidFill>
                  <a:schemeClr val="accent1">
                    <a:lumMod val="75000"/>
                  </a:schemeClr>
                </a:solidFill>
              </a:rPr>
              <a:t>The production site of OJSC "</a:t>
            </a:r>
            <a:r>
              <a:rPr lang="en-US" sz="1308" b="1" dirty="0" err="1">
                <a:solidFill>
                  <a:schemeClr val="accent1">
                    <a:lumMod val="75000"/>
                  </a:schemeClr>
                </a:solidFill>
              </a:rPr>
              <a:t>Bugulminsky</a:t>
            </a:r>
            <a:r>
              <a:rPr lang="en-US" sz="1308" b="1" dirty="0">
                <a:solidFill>
                  <a:schemeClr val="accent1">
                    <a:lumMod val="75000"/>
                  </a:schemeClr>
                </a:solidFill>
              </a:rPr>
              <a:t> Bakery". The purpose of the territory is production. The total area of the plot is 9.4 thousand square meters; The number of buildings on the site is 4 units, the total area of buildings is 0.6 thousand square meters. Engineering and technical support of the site - is.</a:t>
            </a:r>
            <a:endParaRPr lang="ru-RU" sz="1308" b="1" dirty="0">
              <a:solidFill>
                <a:schemeClr val="accent1">
                  <a:lumMod val="75000"/>
                </a:schemeClr>
              </a:solidFill>
            </a:endParaRPr>
          </a:p>
        </p:txBody>
      </p:sp>
      <p:cxnSp>
        <p:nvCxnSpPr>
          <p:cNvPr id="14" name="Прямая соединительная линия 13"/>
          <p:cNvCxnSpPr/>
          <p:nvPr/>
        </p:nvCxnSpPr>
        <p:spPr>
          <a:xfrm>
            <a:off x="3594269" y="2602264"/>
            <a:ext cx="3375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594269" y="4093857"/>
            <a:ext cx="3375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3594269" y="5506944"/>
            <a:ext cx="337571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51" name="Picture 7" descr="C:\Downloads\заго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581" y="1041273"/>
            <a:ext cx="1957427" cy="15609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Downloads\мяс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60" y="2610806"/>
            <a:ext cx="1884116" cy="1501329"/>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Downloads\интес.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8582" y="4081725"/>
            <a:ext cx="1957428" cy="137882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Downloads\хлебо.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60" y="5649977"/>
            <a:ext cx="1910278"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412490"/>
            <a:ext cx="5242871"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РЕКРЕАЦИОННЫЕ ЗОНЫ</a:t>
            </a:r>
          </a:p>
          <a:p>
            <a:pPr algn="r"/>
            <a:r>
              <a:rPr lang="en-US" sz="2149" b="1" dirty="0">
                <a:solidFill>
                  <a:schemeClr val="accent5">
                    <a:lumMod val="75000"/>
                  </a:schemeClr>
                </a:solidFill>
              </a:rPr>
              <a:t>RECREATIONAL AREAS</a:t>
            </a:r>
            <a:endParaRPr lang="ru-RU" sz="2149" b="1" dirty="0">
              <a:solidFill>
                <a:schemeClr val="accent5">
                  <a:lumMod val="75000"/>
                </a:schemeClr>
              </a:solidFill>
            </a:endParaRPr>
          </a:p>
        </p:txBody>
      </p:sp>
      <p:cxnSp>
        <p:nvCxnSpPr>
          <p:cNvPr id="21" name="Прямая соединительная линия 20"/>
          <p:cNvCxnSpPr/>
          <p:nvPr/>
        </p:nvCxnSpPr>
        <p:spPr>
          <a:xfrm>
            <a:off x="2214795" y="3779837"/>
            <a:ext cx="337571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062488" y="1189176"/>
            <a:ext cx="9597220" cy="117757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199" dirty="0">
                <a:solidFill>
                  <a:prstClr val="black"/>
                </a:solidFill>
              </a:rPr>
              <a:t>В 2016 году завершены работы по благоустройству городского парка культуры и отдыха. Парк разделен на тематические зоны, соединенные мощеными дорожками с вечерним и ночным освещением. Установлены спортивные снаряды, разбиты детские площадки с игровым инвентарем. Парк представляет собой отличное место отдыха, в том числе и семейного.     </a:t>
            </a:r>
            <a:endParaRPr lang="en-US" sz="1199" dirty="0">
              <a:solidFill>
                <a:prstClr val="black"/>
              </a:solidFill>
            </a:endParaRPr>
          </a:p>
          <a:p>
            <a:pPr indent="489787" algn="just">
              <a:buClr>
                <a:srgbClr val="9BBB59"/>
              </a:buClr>
            </a:pPr>
            <a:r>
              <a:rPr lang="en-US" sz="1199" b="1" dirty="0">
                <a:solidFill>
                  <a:schemeClr val="accent1">
                    <a:lumMod val="75000"/>
                  </a:schemeClr>
                </a:solidFill>
              </a:rPr>
              <a:t>In 2016, works on the improvement of the city park of culture and recreation were completed. The park is divided into thematic zones, connected by cobbled paths with evening and night illumination. Sporting shells are installed, children's playgrounds with play equipment are created. The park is an excellent place for recreation, including family.</a:t>
            </a:r>
            <a:endParaRPr lang="ru-RU" sz="1199" b="1" dirty="0">
              <a:solidFill>
                <a:schemeClr val="accent1">
                  <a:lumMod val="75000"/>
                </a:schemeClr>
              </a:solidFill>
            </a:endParaRPr>
          </a:p>
        </p:txBody>
      </p:sp>
      <p:pic>
        <p:nvPicPr>
          <p:cNvPr id="1027" name="Picture 3" descr="C:\Downloads\i11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60617" y="2445254"/>
            <a:ext cx="2904679" cy="12363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wnloads\i745 парк.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4570" y="2445255"/>
            <a:ext cx="922433" cy="12336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wnloads\i77 парк.jpg"/>
          <p:cNvPicPr>
            <a:picLocks noChangeAspect="1" noChangeArrowheads="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142601" y="2445254"/>
            <a:ext cx="2895807" cy="123632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Прямая соединительная линия 26"/>
          <p:cNvCxnSpPr/>
          <p:nvPr/>
        </p:nvCxnSpPr>
        <p:spPr>
          <a:xfrm>
            <a:off x="7126988" y="2759274"/>
            <a:ext cx="0" cy="4239263"/>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239123" y="3858342"/>
            <a:ext cx="5837056" cy="2112926"/>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199" dirty="0">
                <a:solidFill>
                  <a:prstClr val="black"/>
                </a:solidFill>
              </a:rPr>
              <a:t>В результате проведенных работ по благоустройству центрального городского водоема он получил второе рождение. Береговая линия на всем протяжении оформлена дорожками, дополненными скамьями для отдыха. Особое место в архитектурном ансамбле занимает просторный лекторий – площадка для публичных гражданских дискуссий под открытым небом. </a:t>
            </a:r>
            <a:r>
              <a:rPr lang="ru-RU" sz="1199" dirty="0" smtClean="0">
                <a:solidFill>
                  <a:prstClr val="black"/>
                </a:solidFill>
              </a:rPr>
              <a:t>Проект </a:t>
            </a:r>
            <a:r>
              <a:rPr lang="ru-RU" sz="1199" dirty="0">
                <a:solidFill>
                  <a:prstClr val="black"/>
                </a:solidFill>
              </a:rPr>
              <a:t>продолжает развиваться.</a:t>
            </a:r>
          </a:p>
          <a:p>
            <a:pPr indent="489787" algn="just">
              <a:buClr>
                <a:srgbClr val="9BBB59"/>
              </a:buClr>
            </a:pPr>
            <a:r>
              <a:rPr lang="en-US" sz="1199" b="1" dirty="0">
                <a:solidFill>
                  <a:schemeClr val="accent1">
                    <a:lumMod val="75000"/>
                  </a:schemeClr>
                </a:solidFill>
              </a:rPr>
              <a:t>As a result of the works on the improvement of the central urban water body, he received a second birth. The coastline along the entire length is decorated with paths, supplemented with benches for rest. A special place in the architectural ensemble is a spacious lecture hall - a platform for public civil </a:t>
            </a:r>
            <a:r>
              <a:rPr lang="en-US" sz="1199" b="1" dirty="0" smtClean="0">
                <a:solidFill>
                  <a:schemeClr val="accent1">
                    <a:lumMod val="75000"/>
                  </a:schemeClr>
                </a:solidFill>
              </a:rPr>
              <a:t>discussions </a:t>
            </a:r>
            <a:r>
              <a:rPr lang="en-US" sz="1199" b="1" dirty="0">
                <a:solidFill>
                  <a:schemeClr val="accent1">
                    <a:lumMod val="75000"/>
                  </a:schemeClr>
                </a:solidFill>
              </a:rPr>
              <a:t>in the open air. P</a:t>
            </a:r>
            <a:r>
              <a:rPr lang="en-US" sz="1199" b="1" dirty="0" smtClean="0">
                <a:solidFill>
                  <a:schemeClr val="accent1">
                    <a:lumMod val="75000"/>
                  </a:schemeClr>
                </a:solidFill>
              </a:rPr>
              <a:t>roject </a:t>
            </a:r>
            <a:r>
              <a:rPr lang="en-US" sz="1199" b="1" dirty="0">
                <a:solidFill>
                  <a:schemeClr val="accent1">
                    <a:lumMod val="75000"/>
                  </a:schemeClr>
                </a:solidFill>
              </a:rPr>
              <a:t>continues to develop.</a:t>
            </a:r>
          </a:p>
        </p:txBody>
      </p:sp>
      <p:pic>
        <p:nvPicPr>
          <p:cNvPr id="7" name="Picture 5" descr="C:\Downloads\i 785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644" y="2445255"/>
            <a:ext cx="1632452" cy="10075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Downloads\i448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27257" y="2445255"/>
            <a:ext cx="1632451" cy="1007516"/>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7126989" y="3681583"/>
            <a:ext cx="3532718" cy="2455835"/>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rgbClr val="9BBB59"/>
              </a:buClr>
            </a:pPr>
            <a:r>
              <a:rPr lang="ru-RU" sz="1199" dirty="0">
                <a:solidFill>
                  <a:prstClr val="black"/>
                </a:solidFill>
              </a:rPr>
              <a:t>В Бугульме расположен один из крупнейших кинотеатров юго-востока Татарстана – «Мадагаскар». Кинотеатр включает 4 зала, 2 из которых – для формата </a:t>
            </a:r>
            <a:r>
              <a:rPr lang="en-US" sz="1199" dirty="0">
                <a:solidFill>
                  <a:prstClr val="black"/>
                </a:solidFill>
              </a:rPr>
              <a:t>3D. </a:t>
            </a:r>
            <a:r>
              <a:rPr lang="ru-RU" sz="1199" dirty="0">
                <a:solidFill>
                  <a:prstClr val="black"/>
                </a:solidFill>
              </a:rPr>
              <a:t>Экраны в кинотеатре самые большие в регионе (10,6Х4,5 м), общее количество мест – 560 ед. Кинотеатр включает игровую зону для детей и игровые автоматы.</a:t>
            </a:r>
          </a:p>
          <a:p>
            <a:pPr indent="489787" algn="just">
              <a:buClr>
                <a:srgbClr val="9BBB59"/>
              </a:buClr>
            </a:pPr>
            <a:r>
              <a:rPr lang="en-US" sz="1199" b="1" dirty="0">
                <a:solidFill>
                  <a:schemeClr val="accent1">
                    <a:lumMod val="75000"/>
                  </a:schemeClr>
                </a:solidFill>
              </a:rPr>
              <a:t>In Bugulma is located one of the largest cinemas in the southeast of Tatarstan - "Madagascar". The cinema includes 4 halls, 2 of which - for 3D format. The screens in the cinema are the largest in the region (10.6X4.5 m), the total number of seats is 560 units.</a:t>
            </a:r>
            <a:r>
              <a:rPr lang="ru-RU" sz="1199" b="1" dirty="0">
                <a:solidFill>
                  <a:schemeClr val="accent1">
                    <a:lumMod val="75000"/>
                  </a:schemeClr>
                </a:solidFill>
              </a:rPr>
              <a:t> </a:t>
            </a:r>
            <a:r>
              <a:rPr lang="en-US" sz="1199" b="1" dirty="0">
                <a:solidFill>
                  <a:schemeClr val="accent1">
                    <a:lumMod val="75000"/>
                  </a:schemeClr>
                </a:solidFill>
              </a:rPr>
              <a:t>The cinema includes a children's play area and slot machines.</a:t>
            </a:r>
            <a:endParaRPr lang="ru-RU" sz="1199" b="1" dirty="0">
              <a:solidFill>
                <a:schemeClr val="accent1">
                  <a:lumMod val="75000"/>
                </a:schemeClr>
              </a:solidFill>
            </a:endParaRPr>
          </a:p>
          <a:p>
            <a:pPr algn="just">
              <a:buClr>
                <a:srgbClr val="9BBB59"/>
              </a:buClr>
            </a:pPr>
            <a:endParaRPr lang="en-US" sz="1199" dirty="0">
              <a:solidFill>
                <a:prstClr val="black"/>
              </a:solidFill>
            </a:endParaRPr>
          </a:p>
        </p:txBody>
      </p:sp>
      <p:pic>
        <p:nvPicPr>
          <p:cNvPr id="9" name="Picture 7" descr="C:\Downloads\2345.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027257" y="6162502"/>
            <a:ext cx="1528205" cy="993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Downloads\i1211.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221644" y="6147222"/>
            <a:ext cx="1632452" cy="10075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Admin\Рабочий стол\Фото Слайды\новые новые город\DSC_5750.jpg"/>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0121" y="4211885"/>
            <a:ext cx="916881" cy="1482497"/>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25336" y="6000455"/>
            <a:ext cx="2223146" cy="1165973"/>
          </a:xfrm>
          <a:prstGeom prst="rect">
            <a:avLst/>
          </a:prstGeom>
        </p:spPr>
      </p:pic>
      <p:sp>
        <p:nvSpPr>
          <p:cNvPr id="20" name="Прямоугольник 19"/>
          <p:cNvSpPr/>
          <p:nvPr/>
        </p:nvSpPr>
        <p:spPr>
          <a:xfrm>
            <a:off x="9737994"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smtClean="0">
                <a:solidFill>
                  <a:schemeClr val="tx1"/>
                </a:solidFill>
              </a:rPr>
              <a:t>1</a:t>
            </a:r>
            <a:r>
              <a:rPr lang="en-US" sz="1744" dirty="0" smtClean="0">
                <a:solidFill>
                  <a:schemeClr val="tx1"/>
                </a:solidFill>
              </a:rPr>
              <a:t>8</a:t>
            </a:r>
            <a:endParaRPr lang="ru-RU" sz="1744" dirty="0">
              <a:solidFill>
                <a:schemeClr val="tx1"/>
              </a:solidFill>
            </a:endParaRPr>
          </a:p>
        </p:txBody>
      </p:sp>
      <p:pic>
        <p:nvPicPr>
          <p:cNvPr id="5124" name="Picture 4" descr="C:\Documents and Settings\Admin\Рабочий стол\Фото Слайды\для буклета\Виды города 2018\город (33 of 46).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52328" y="6000455"/>
            <a:ext cx="1799481" cy="116597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ocuments and Settings\Admin\Рабочий стол\Фото Слайды\для буклета\Виды города 2018\город (38 of 46).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0119" y="5998240"/>
            <a:ext cx="1799482" cy="116597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Documents and Settings\Admin\Рабочий стол\Фото Слайды\для буклета\Виды города 2018\Копия город (13 of 46).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0120" y="1209708"/>
            <a:ext cx="933899" cy="113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54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91696431"/>
              </p:ext>
            </p:extLst>
          </p:nvPr>
        </p:nvGraphicFramePr>
        <p:xfrm>
          <a:off x="1396133" y="1267681"/>
          <a:ext cx="8007498" cy="5966372"/>
        </p:xfrm>
        <a:graphic>
          <a:graphicData uri="http://schemas.openxmlformats.org/drawingml/2006/table">
            <a:tbl>
              <a:tblPr firstRow="1" bandRow="1"/>
              <a:tblGrid>
                <a:gridCol w="4003749">
                  <a:extLst>
                    <a:ext uri="{9D8B030D-6E8A-4147-A177-3AD203B41FA5}">
                      <a16:colId xmlns:a16="http://schemas.microsoft.com/office/drawing/2014/main" xmlns="" val="20000"/>
                    </a:ext>
                  </a:extLst>
                </a:gridCol>
                <a:gridCol w="4003749">
                  <a:extLst>
                    <a:ext uri="{9D8B030D-6E8A-4147-A177-3AD203B41FA5}">
                      <a16:colId xmlns:a16="http://schemas.microsoft.com/office/drawing/2014/main" xmlns="" val="20001"/>
                    </a:ext>
                  </a:extLst>
                </a:gridCol>
              </a:tblGrid>
              <a:tr h="14915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ru-RU" sz="1300" b="1" dirty="0" smtClean="0">
                          <a:solidFill>
                            <a:schemeClr val="tx1"/>
                          </a:solidFill>
                        </a:rPr>
                        <a:t>Глава</a:t>
                      </a:r>
                      <a:r>
                        <a:rPr lang="ru-RU" sz="1300" b="1" baseline="0" dirty="0" smtClean="0">
                          <a:solidFill>
                            <a:schemeClr val="tx1"/>
                          </a:solidFill>
                        </a:rPr>
                        <a:t> Бугульминского муниципального района </a:t>
                      </a:r>
                      <a:endParaRPr lang="en-US" sz="1300" b="1" baseline="0" dirty="0" smtClean="0">
                        <a:solidFill>
                          <a:schemeClr val="tx1"/>
                        </a:solidFill>
                      </a:endParaRPr>
                    </a:p>
                    <a:p>
                      <a:pPr algn="r"/>
                      <a:r>
                        <a:rPr lang="ru-RU" sz="1300" b="1" baseline="0" dirty="0" smtClean="0">
                          <a:solidFill>
                            <a:schemeClr val="tx1"/>
                          </a:solidFill>
                        </a:rPr>
                        <a:t>Республики Татарстан,                  </a:t>
                      </a:r>
                      <a:endParaRPr lang="en-US" sz="1300" b="1" baseline="0" dirty="0" smtClean="0">
                        <a:solidFill>
                          <a:schemeClr val="tx1"/>
                        </a:solidFill>
                      </a:endParaRPr>
                    </a:p>
                    <a:p>
                      <a:pPr algn="r"/>
                      <a:r>
                        <a:rPr lang="ru-RU" sz="1300" b="1" baseline="0" dirty="0" smtClean="0">
                          <a:solidFill>
                            <a:schemeClr val="tx1"/>
                          </a:solidFill>
                        </a:rPr>
                        <a:t>мэр </a:t>
                      </a:r>
                      <a:r>
                        <a:rPr lang="ru-RU" sz="1300" b="1" baseline="0" dirty="0" err="1" smtClean="0">
                          <a:solidFill>
                            <a:schemeClr val="tx1"/>
                          </a:solidFill>
                        </a:rPr>
                        <a:t>г.Бугульма</a:t>
                      </a:r>
                      <a:endParaRPr lang="ru-RU" sz="1300" b="1" dirty="0" smtClean="0">
                        <a:solidFill>
                          <a:schemeClr val="tx1"/>
                        </a:solidFill>
                      </a:endParaRPr>
                    </a:p>
                    <a:p>
                      <a:pPr algn="r"/>
                      <a:endParaRPr lang="ru-RU" sz="900" b="1" dirty="0" smtClean="0">
                        <a:solidFill>
                          <a:schemeClr val="tx1"/>
                        </a:solidFill>
                      </a:endParaRPr>
                    </a:p>
                    <a:p>
                      <a:pPr algn="r"/>
                      <a:r>
                        <a:rPr lang="en-US" sz="1300" b="1" dirty="0" smtClean="0">
                          <a:solidFill>
                            <a:schemeClr val="accent1">
                              <a:lumMod val="75000"/>
                            </a:schemeClr>
                          </a:solidFill>
                        </a:rPr>
                        <a:t>Head of </a:t>
                      </a:r>
                      <a:r>
                        <a:rPr lang="en-US" sz="1300" b="1" dirty="0" err="1" smtClean="0">
                          <a:solidFill>
                            <a:schemeClr val="accent1">
                              <a:lumMod val="75000"/>
                            </a:schemeClr>
                          </a:solidFill>
                        </a:rPr>
                        <a:t>Bugulminskiy</a:t>
                      </a:r>
                      <a:endParaRPr lang="en-US" sz="1300" b="1" dirty="0" smtClean="0">
                        <a:solidFill>
                          <a:schemeClr val="accent1">
                            <a:lumMod val="75000"/>
                          </a:schemeClr>
                        </a:solidFill>
                      </a:endParaRPr>
                    </a:p>
                    <a:p>
                      <a:pPr algn="r"/>
                      <a:r>
                        <a:rPr lang="en-US" sz="1300" b="1" dirty="0" smtClean="0">
                          <a:solidFill>
                            <a:schemeClr val="accent1">
                              <a:lumMod val="75000"/>
                            </a:schemeClr>
                          </a:solidFill>
                        </a:rPr>
                        <a:t> municipal district, </a:t>
                      </a:r>
                      <a:endParaRPr lang="ru-RU" sz="1300" b="1" dirty="0" smtClean="0">
                        <a:solidFill>
                          <a:schemeClr val="accent1">
                            <a:lumMod val="75000"/>
                          </a:schemeClr>
                        </a:solidFill>
                      </a:endParaRPr>
                    </a:p>
                    <a:p>
                      <a:pPr algn="r"/>
                      <a:r>
                        <a:rPr lang="en-US" sz="1300" b="1" dirty="0" smtClean="0">
                          <a:solidFill>
                            <a:schemeClr val="accent1">
                              <a:lumMod val="75000"/>
                            </a:schemeClr>
                          </a:solidFill>
                        </a:rPr>
                        <a:t>Major of Bugulma</a:t>
                      </a:r>
                    </a:p>
                  </a:txBody>
                  <a:tcPr marL="99690" marR="99690" marT="49845" marB="4984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300" b="1" dirty="0" smtClean="0">
                          <a:solidFill>
                            <a:schemeClr val="tx1"/>
                          </a:solidFill>
                        </a:rPr>
                        <a:t>Адрес: 423230, Россия, Республика Татарстан, </a:t>
                      </a:r>
                      <a:endParaRPr lang="en-US" sz="1300" b="1" dirty="0" smtClean="0">
                        <a:solidFill>
                          <a:schemeClr val="tx1"/>
                        </a:solidFill>
                      </a:endParaRPr>
                    </a:p>
                    <a:p>
                      <a:pPr algn="l"/>
                      <a:r>
                        <a:rPr lang="ru-RU" sz="1300" b="1" dirty="0" err="1" smtClean="0">
                          <a:solidFill>
                            <a:schemeClr val="tx1"/>
                          </a:solidFill>
                        </a:rPr>
                        <a:t>г.Бугульма</a:t>
                      </a:r>
                      <a:r>
                        <a:rPr lang="ru-RU" sz="1300" b="1" dirty="0" smtClean="0">
                          <a:solidFill>
                            <a:schemeClr val="tx1"/>
                          </a:solidFill>
                        </a:rPr>
                        <a:t>, </a:t>
                      </a:r>
                      <a:r>
                        <a:rPr lang="ru-RU" sz="1300" b="1" dirty="0" err="1" smtClean="0">
                          <a:solidFill>
                            <a:schemeClr val="tx1"/>
                          </a:solidFill>
                        </a:rPr>
                        <a:t>ул.Гафиатуллина</a:t>
                      </a:r>
                      <a:r>
                        <a:rPr lang="ru-RU" sz="1300" b="1" dirty="0" smtClean="0">
                          <a:solidFill>
                            <a:schemeClr val="tx1"/>
                          </a:solidFill>
                        </a:rPr>
                        <a:t>,</a:t>
                      </a:r>
                      <a:r>
                        <a:rPr lang="ru-RU" sz="1300" b="1" baseline="0" dirty="0" smtClean="0">
                          <a:solidFill>
                            <a:schemeClr val="tx1"/>
                          </a:solidFill>
                        </a:rPr>
                        <a:t> д.7, каб. 201</a:t>
                      </a:r>
                    </a:p>
                    <a:p>
                      <a:pPr algn="l"/>
                      <a:r>
                        <a:rPr lang="ru-RU" sz="1300" b="1" baseline="0" dirty="0" smtClean="0">
                          <a:solidFill>
                            <a:schemeClr val="tx1"/>
                          </a:solidFill>
                        </a:rPr>
                        <a:t>Телефон: +7-85594-42500</a:t>
                      </a:r>
                    </a:p>
                    <a:p>
                      <a:pPr algn="l"/>
                      <a:endParaRPr lang="ru-RU" sz="900" b="1" dirty="0" smtClean="0">
                        <a:solidFill>
                          <a:schemeClr val="tx1"/>
                        </a:solidFill>
                      </a:endParaRPr>
                    </a:p>
                    <a:p>
                      <a:pPr algn="l"/>
                      <a:r>
                        <a:rPr lang="en-US" sz="1300" b="1" dirty="0" smtClean="0">
                          <a:solidFill>
                            <a:schemeClr val="accent1">
                              <a:lumMod val="75000"/>
                            </a:schemeClr>
                          </a:solidFill>
                        </a:rPr>
                        <a:t>Add: 423230, Russia, Republic of Tatarstan, </a:t>
                      </a:r>
                    </a:p>
                    <a:p>
                      <a:pPr algn="l"/>
                      <a:r>
                        <a:rPr lang="en-US" sz="1300" b="1" dirty="0" err="1" smtClean="0">
                          <a:solidFill>
                            <a:schemeClr val="accent1">
                              <a:lumMod val="75000"/>
                            </a:schemeClr>
                          </a:solidFill>
                        </a:rPr>
                        <a:t>Bugulma</a:t>
                      </a:r>
                      <a:r>
                        <a:rPr lang="en-US" sz="1300" b="1" dirty="0" smtClean="0">
                          <a:solidFill>
                            <a:schemeClr val="accent1">
                              <a:lumMod val="75000"/>
                            </a:schemeClr>
                          </a:solidFill>
                        </a:rPr>
                        <a:t>, </a:t>
                      </a:r>
                      <a:r>
                        <a:rPr lang="en-US" sz="1300" b="1" dirty="0" err="1" smtClean="0">
                          <a:solidFill>
                            <a:schemeClr val="accent1">
                              <a:lumMod val="75000"/>
                            </a:schemeClr>
                          </a:solidFill>
                        </a:rPr>
                        <a:t>Gafiatullina</a:t>
                      </a:r>
                      <a:r>
                        <a:rPr lang="ru-RU" sz="1300" b="1" dirty="0" smtClean="0">
                          <a:solidFill>
                            <a:schemeClr val="accent1">
                              <a:lumMod val="75000"/>
                            </a:schemeClr>
                          </a:solidFill>
                        </a:rPr>
                        <a:t> </a:t>
                      </a:r>
                      <a:r>
                        <a:rPr lang="en-US" sz="1300" b="1" dirty="0" err="1" smtClean="0">
                          <a:solidFill>
                            <a:schemeClr val="accent1">
                              <a:lumMod val="75000"/>
                            </a:schemeClr>
                          </a:solidFill>
                        </a:rPr>
                        <a:t>st.</a:t>
                      </a:r>
                      <a:r>
                        <a:rPr lang="en-US" sz="1300" b="1" dirty="0" smtClean="0">
                          <a:solidFill>
                            <a:schemeClr val="accent1">
                              <a:lumMod val="75000"/>
                            </a:schemeClr>
                          </a:solidFill>
                        </a:rPr>
                        <a:t>, 7, office. </a:t>
                      </a:r>
                      <a:r>
                        <a:rPr lang="ru-RU" sz="1300" b="1" dirty="0" smtClean="0">
                          <a:solidFill>
                            <a:schemeClr val="accent1">
                              <a:lumMod val="75000"/>
                            </a:schemeClr>
                          </a:solidFill>
                        </a:rPr>
                        <a:t>201</a:t>
                      </a:r>
                      <a:r>
                        <a:rPr lang="en-US" sz="1300" b="1" dirty="0" smtClean="0">
                          <a:solidFill>
                            <a:schemeClr val="accent1">
                              <a:lumMod val="75000"/>
                            </a:schemeClr>
                          </a:solidFill>
                        </a:rPr>
                        <a:t/>
                      </a:r>
                      <a:br>
                        <a:rPr lang="en-US" sz="1300" b="1" dirty="0" smtClean="0">
                          <a:solidFill>
                            <a:schemeClr val="accent1">
                              <a:lumMod val="75000"/>
                            </a:schemeClr>
                          </a:solidFill>
                        </a:rPr>
                      </a:br>
                      <a:r>
                        <a:rPr lang="en-US" sz="1300" b="1" dirty="0" smtClean="0">
                          <a:solidFill>
                            <a:schemeClr val="accent1">
                              <a:lumMod val="75000"/>
                            </a:schemeClr>
                          </a:solidFill>
                        </a:rPr>
                        <a:t>Phone: + 7-85594-</a:t>
                      </a:r>
                      <a:r>
                        <a:rPr lang="ru-RU" sz="1300" b="1" dirty="0" smtClean="0">
                          <a:solidFill>
                            <a:schemeClr val="accent1">
                              <a:lumMod val="75000"/>
                            </a:schemeClr>
                          </a:solidFill>
                        </a:rPr>
                        <a:t>42500</a:t>
                      </a:r>
                      <a:endParaRPr lang="en-US" sz="1300" b="1" dirty="0" smtClean="0">
                        <a:solidFill>
                          <a:schemeClr val="accent1">
                            <a:lumMod val="75000"/>
                          </a:schemeClr>
                        </a:solidFill>
                      </a:endParaRPr>
                    </a:p>
                  </a:txBody>
                  <a:tcPr marL="99690" marR="99690" marT="49845" marB="49845"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915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ru-RU" sz="1300" b="1" baseline="0" dirty="0" smtClean="0">
                          <a:solidFill>
                            <a:schemeClr val="tx1"/>
                          </a:solidFill>
                        </a:rPr>
                        <a:t>Исполнительный комитет </a:t>
                      </a:r>
                    </a:p>
                    <a:p>
                      <a:pPr algn="r"/>
                      <a:r>
                        <a:rPr lang="ru-RU" sz="1300" b="1" baseline="0" dirty="0" smtClean="0">
                          <a:solidFill>
                            <a:schemeClr val="tx1"/>
                          </a:solidFill>
                        </a:rPr>
                        <a:t>Бугульминского муниципального района </a:t>
                      </a:r>
                    </a:p>
                    <a:p>
                      <a:pPr algn="r"/>
                      <a:r>
                        <a:rPr lang="ru-RU" sz="1300" b="1" baseline="0" dirty="0" smtClean="0">
                          <a:solidFill>
                            <a:schemeClr val="tx1"/>
                          </a:solidFill>
                        </a:rPr>
                        <a:t>Республики Татарстан</a:t>
                      </a:r>
                    </a:p>
                    <a:p>
                      <a:pPr algn="r"/>
                      <a:endParaRPr lang="ru-RU" sz="900" b="1" baseline="0" dirty="0" smtClean="0">
                        <a:solidFill>
                          <a:schemeClr val="tx1"/>
                        </a:solidFill>
                      </a:endParaRPr>
                    </a:p>
                    <a:p>
                      <a:pPr algn="r"/>
                      <a:r>
                        <a:rPr lang="en-US" sz="1300" b="1" dirty="0" smtClean="0">
                          <a:solidFill>
                            <a:schemeClr val="accent1">
                              <a:lumMod val="75000"/>
                            </a:schemeClr>
                          </a:solidFill>
                        </a:rPr>
                        <a:t>Executive committee</a:t>
                      </a:r>
                      <a:br>
                        <a:rPr lang="en-US" sz="1300" b="1" dirty="0" smtClean="0">
                          <a:solidFill>
                            <a:schemeClr val="accent1">
                              <a:lumMod val="75000"/>
                            </a:schemeClr>
                          </a:solidFill>
                        </a:rPr>
                      </a:br>
                      <a:r>
                        <a:rPr lang="en-US" sz="1300" b="1" dirty="0" smtClean="0">
                          <a:solidFill>
                            <a:schemeClr val="accent1">
                              <a:lumMod val="75000"/>
                            </a:schemeClr>
                          </a:solidFill>
                        </a:rPr>
                        <a:t>Bugulma municipal district</a:t>
                      </a:r>
                      <a:br>
                        <a:rPr lang="en-US" sz="1300" b="1" dirty="0" smtClean="0">
                          <a:solidFill>
                            <a:schemeClr val="accent1">
                              <a:lumMod val="75000"/>
                            </a:schemeClr>
                          </a:solidFill>
                        </a:rPr>
                      </a:br>
                      <a:r>
                        <a:rPr lang="en-US" sz="1300" b="1" dirty="0" smtClean="0">
                          <a:solidFill>
                            <a:schemeClr val="accent1">
                              <a:lumMod val="75000"/>
                            </a:schemeClr>
                          </a:solidFill>
                        </a:rPr>
                        <a:t>Of the Republic of Tatarstan</a:t>
                      </a:r>
                      <a:endParaRPr lang="ru-RU" sz="1300" b="1" baseline="0" dirty="0" smtClean="0">
                        <a:solidFill>
                          <a:schemeClr val="accent1">
                            <a:lumMod val="75000"/>
                          </a:schemeClr>
                        </a:solidFill>
                      </a:endParaRPr>
                    </a:p>
                  </a:txBody>
                  <a:tcPr marL="99690" marR="99690" marT="49845" marB="4984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300" b="1" dirty="0" smtClean="0">
                          <a:solidFill>
                            <a:schemeClr val="tx1"/>
                          </a:solidFill>
                        </a:rPr>
                        <a:t>Адрес: 423230, Россия, Республика Татарстан,</a:t>
                      </a:r>
                      <a:endParaRPr lang="en-US" sz="1300" b="1" dirty="0" smtClean="0">
                        <a:solidFill>
                          <a:schemeClr val="tx1"/>
                        </a:solidFill>
                      </a:endParaRPr>
                    </a:p>
                    <a:p>
                      <a:pPr algn="l"/>
                      <a:r>
                        <a:rPr lang="ru-RU" sz="1300" b="1" dirty="0" smtClean="0">
                          <a:solidFill>
                            <a:schemeClr val="tx1"/>
                          </a:solidFill>
                        </a:rPr>
                        <a:t> </a:t>
                      </a:r>
                      <a:r>
                        <a:rPr lang="ru-RU" sz="1300" b="1" dirty="0" err="1" smtClean="0">
                          <a:solidFill>
                            <a:schemeClr val="tx1"/>
                          </a:solidFill>
                        </a:rPr>
                        <a:t>г.Бугульма</a:t>
                      </a:r>
                      <a:r>
                        <a:rPr lang="ru-RU" sz="1300" b="1" dirty="0" smtClean="0">
                          <a:solidFill>
                            <a:schemeClr val="tx1"/>
                          </a:solidFill>
                        </a:rPr>
                        <a:t>, </a:t>
                      </a:r>
                      <a:r>
                        <a:rPr lang="ru-RU" sz="1300" b="1" dirty="0" err="1" smtClean="0">
                          <a:solidFill>
                            <a:schemeClr val="tx1"/>
                          </a:solidFill>
                        </a:rPr>
                        <a:t>ул.Гафиатуллина</a:t>
                      </a:r>
                      <a:r>
                        <a:rPr lang="ru-RU" sz="1300" b="1" dirty="0" smtClean="0">
                          <a:solidFill>
                            <a:schemeClr val="tx1"/>
                          </a:solidFill>
                        </a:rPr>
                        <a:t>,</a:t>
                      </a:r>
                      <a:r>
                        <a:rPr lang="ru-RU" sz="1300" b="1" baseline="0" dirty="0" smtClean="0">
                          <a:solidFill>
                            <a:schemeClr val="tx1"/>
                          </a:solidFill>
                        </a:rPr>
                        <a:t> д.7</a:t>
                      </a:r>
                    </a:p>
                    <a:p>
                      <a:pPr algn="l"/>
                      <a:r>
                        <a:rPr lang="ru-RU" sz="1300" b="1" baseline="0" dirty="0" smtClean="0">
                          <a:solidFill>
                            <a:schemeClr val="tx1"/>
                          </a:solidFill>
                        </a:rPr>
                        <a:t>Телефон: +7-85594-43865 </a:t>
                      </a:r>
                    </a:p>
                    <a:p>
                      <a:pPr algn="l"/>
                      <a:endParaRPr lang="ru-RU" sz="900" b="1" dirty="0" smtClean="0">
                        <a:solidFill>
                          <a:schemeClr val="tx1"/>
                        </a:solidFill>
                      </a:endParaRPr>
                    </a:p>
                    <a:p>
                      <a:pPr algn="l"/>
                      <a:r>
                        <a:rPr lang="en-US" sz="1300" b="1" dirty="0" smtClean="0">
                          <a:solidFill>
                            <a:schemeClr val="accent1">
                              <a:lumMod val="75000"/>
                            </a:schemeClr>
                          </a:solidFill>
                        </a:rPr>
                        <a:t>Add: 423230, Russia, Republic of </a:t>
                      </a:r>
                      <a:r>
                        <a:rPr lang="en-US" sz="1300" b="1" dirty="0" err="1" smtClean="0">
                          <a:solidFill>
                            <a:schemeClr val="accent1">
                              <a:lumMod val="75000"/>
                            </a:schemeClr>
                          </a:solidFill>
                        </a:rPr>
                        <a:t>Tatarstan</a:t>
                      </a:r>
                      <a:r>
                        <a:rPr lang="en-US" sz="1300" b="1" dirty="0" smtClean="0">
                          <a:solidFill>
                            <a:schemeClr val="accent1">
                              <a:lumMod val="75000"/>
                            </a:schemeClr>
                          </a:solidFill>
                        </a:rPr>
                        <a:t>,</a:t>
                      </a:r>
                    </a:p>
                    <a:p>
                      <a:pPr algn="l"/>
                      <a:r>
                        <a:rPr lang="en-US" sz="1300" b="1" dirty="0" smtClean="0">
                          <a:solidFill>
                            <a:schemeClr val="accent1">
                              <a:lumMod val="75000"/>
                            </a:schemeClr>
                          </a:solidFill>
                        </a:rPr>
                        <a:t> Bugulma, </a:t>
                      </a:r>
                      <a:r>
                        <a:rPr lang="en-US" sz="1300" b="1" dirty="0" err="1" smtClean="0">
                          <a:solidFill>
                            <a:schemeClr val="accent1">
                              <a:lumMod val="75000"/>
                            </a:schemeClr>
                          </a:solidFill>
                        </a:rPr>
                        <a:t>Gafiatullina</a:t>
                      </a:r>
                      <a:r>
                        <a:rPr lang="en-US" sz="1300" b="1" dirty="0" smtClean="0">
                          <a:solidFill>
                            <a:schemeClr val="accent1">
                              <a:lumMod val="75000"/>
                            </a:schemeClr>
                          </a:solidFill>
                        </a:rPr>
                        <a:t> </a:t>
                      </a:r>
                      <a:r>
                        <a:rPr lang="en-US" sz="1300" b="1" dirty="0" err="1" smtClean="0">
                          <a:solidFill>
                            <a:schemeClr val="accent1">
                              <a:lumMod val="75000"/>
                            </a:schemeClr>
                          </a:solidFill>
                        </a:rPr>
                        <a:t>st.</a:t>
                      </a:r>
                      <a:r>
                        <a:rPr lang="en-US" sz="1300" b="1" dirty="0" smtClean="0">
                          <a:solidFill>
                            <a:schemeClr val="accent1">
                              <a:lumMod val="75000"/>
                            </a:schemeClr>
                          </a:solidFill>
                        </a:rPr>
                        <a:t>, 7</a:t>
                      </a:r>
                    </a:p>
                    <a:p>
                      <a:pPr algn="l"/>
                      <a:r>
                        <a:rPr lang="en-US" sz="1300" b="1" dirty="0" smtClean="0">
                          <a:solidFill>
                            <a:schemeClr val="accent1">
                              <a:lumMod val="75000"/>
                            </a:schemeClr>
                          </a:solidFill>
                        </a:rPr>
                        <a:t>Phone: + 7-85594-43865</a:t>
                      </a:r>
                      <a:endParaRPr lang="ru-RU" sz="1300" b="1" dirty="0">
                        <a:solidFill>
                          <a:schemeClr val="accent1">
                            <a:lumMod val="75000"/>
                          </a:schemeClr>
                        </a:solidFill>
                      </a:endParaRPr>
                    </a:p>
                  </a:txBody>
                  <a:tcPr marL="99690" marR="99690" marT="49845" marB="49845"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915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ru-RU" sz="1300" b="1" dirty="0" smtClean="0">
                          <a:solidFill>
                            <a:schemeClr val="tx1"/>
                          </a:solidFill>
                        </a:rPr>
                        <a:t>Заместитель Руководителя</a:t>
                      </a:r>
                      <a:endParaRPr lang="en-US" sz="1300" b="1" dirty="0" smtClean="0">
                        <a:solidFill>
                          <a:schemeClr val="tx1"/>
                        </a:solidFill>
                      </a:endParaRPr>
                    </a:p>
                    <a:p>
                      <a:pPr algn="r"/>
                      <a:r>
                        <a:rPr lang="ru-RU" sz="1300" b="1" dirty="0" smtClean="0">
                          <a:solidFill>
                            <a:schemeClr val="tx1"/>
                          </a:solidFill>
                        </a:rPr>
                        <a:t>исполнительного комитета </a:t>
                      </a:r>
                      <a:endParaRPr lang="en-US" sz="1300" b="1" dirty="0" smtClean="0">
                        <a:solidFill>
                          <a:schemeClr val="tx1"/>
                        </a:solidFill>
                      </a:endParaRPr>
                    </a:p>
                    <a:p>
                      <a:pPr algn="r"/>
                      <a:r>
                        <a:rPr lang="ru-RU" sz="1300" b="1" dirty="0" smtClean="0">
                          <a:solidFill>
                            <a:schemeClr val="tx1"/>
                          </a:solidFill>
                        </a:rPr>
                        <a:t>по вопросам экономического развития</a:t>
                      </a:r>
                    </a:p>
                    <a:p>
                      <a:pPr algn="r"/>
                      <a:endParaRPr lang="ru-RU" sz="900" b="1" dirty="0" smtClean="0">
                        <a:solidFill>
                          <a:schemeClr val="tx1"/>
                        </a:solidFill>
                      </a:endParaRPr>
                    </a:p>
                    <a:p>
                      <a:pPr algn="r"/>
                      <a:r>
                        <a:rPr lang="en-US" sz="1300" b="1" dirty="0" smtClean="0">
                          <a:solidFill>
                            <a:schemeClr val="accent1">
                              <a:lumMod val="75000"/>
                            </a:schemeClr>
                          </a:solidFill>
                        </a:rPr>
                        <a:t>Deputy Head of the </a:t>
                      </a:r>
                    </a:p>
                    <a:p>
                      <a:pPr algn="r"/>
                      <a:r>
                        <a:rPr lang="en-US" sz="1300" b="1" dirty="0" smtClean="0">
                          <a:solidFill>
                            <a:schemeClr val="accent1">
                              <a:lumMod val="75000"/>
                            </a:schemeClr>
                          </a:solidFill>
                        </a:rPr>
                        <a:t>Executive Committee </a:t>
                      </a:r>
                    </a:p>
                    <a:p>
                      <a:pPr algn="r"/>
                      <a:r>
                        <a:rPr lang="en-US" sz="1300" b="1" dirty="0" smtClean="0">
                          <a:solidFill>
                            <a:schemeClr val="accent1">
                              <a:lumMod val="75000"/>
                            </a:schemeClr>
                          </a:solidFill>
                        </a:rPr>
                        <a:t>for Economic Development</a:t>
                      </a:r>
                      <a:endParaRPr lang="ru-RU" sz="1300" b="1" dirty="0">
                        <a:solidFill>
                          <a:schemeClr val="accent1">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300" b="1" dirty="0" smtClean="0">
                          <a:solidFill>
                            <a:schemeClr val="tx1"/>
                          </a:solidFill>
                        </a:rPr>
                        <a:t>Адрес: 423230, Россия, Республика Татарстан, </a:t>
                      </a:r>
                      <a:endParaRPr lang="en-US" sz="1300" b="1" dirty="0" smtClean="0">
                        <a:solidFill>
                          <a:schemeClr val="tx1"/>
                        </a:solidFill>
                      </a:endParaRPr>
                    </a:p>
                    <a:p>
                      <a:pPr algn="l"/>
                      <a:r>
                        <a:rPr lang="ru-RU" sz="1300" b="1" dirty="0" err="1" smtClean="0">
                          <a:solidFill>
                            <a:schemeClr val="tx1"/>
                          </a:solidFill>
                        </a:rPr>
                        <a:t>г.Бугульма</a:t>
                      </a:r>
                      <a:r>
                        <a:rPr lang="ru-RU" sz="1300" b="1" dirty="0" smtClean="0">
                          <a:solidFill>
                            <a:schemeClr val="tx1"/>
                          </a:solidFill>
                        </a:rPr>
                        <a:t>, </a:t>
                      </a:r>
                      <a:r>
                        <a:rPr lang="ru-RU" sz="1300" b="1" dirty="0" err="1" smtClean="0">
                          <a:solidFill>
                            <a:schemeClr val="tx1"/>
                          </a:solidFill>
                        </a:rPr>
                        <a:t>ул.Гафиатуллина</a:t>
                      </a:r>
                      <a:r>
                        <a:rPr lang="ru-RU" sz="1300" b="1" dirty="0" smtClean="0">
                          <a:solidFill>
                            <a:schemeClr val="tx1"/>
                          </a:solidFill>
                        </a:rPr>
                        <a:t>,</a:t>
                      </a:r>
                      <a:r>
                        <a:rPr lang="ru-RU" sz="1300" b="1" baseline="0" dirty="0" smtClean="0">
                          <a:solidFill>
                            <a:schemeClr val="tx1"/>
                          </a:solidFill>
                        </a:rPr>
                        <a:t> д.7, каб. 314</a:t>
                      </a:r>
                    </a:p>
                    <a:p>
                      <a:pPr algn="l"/>
                      <a:r>
                        <a:rPr lang="ru-RU" sz="1300" b="1" baseline="0" dirty="0" smtClean="0">
                          <a:solidFill>
                            <a:schemeClr val="tx1"/>
                          </a:solidFill>
                        </a:rPr>
                        <a:t>Телефон: +7-85594-43865-110 </a:t>
                      </a:r>
                    </a:p>
                    <a:p>
                      <a:pPr algn="l"/>
                      <a:endParaRPr lang="ru-RU" sz="900" b="1" dirty="0" smtClean="0">
                        <a:solidFill>
                          <a:schemeClr val="tx1"/>
                        </a:solidFill>
                      </a:endParaRPr>
                    </a:p>
                    <a:p>
                      <a:pPr algn="l"/>
                      <a:r>
                        <a:rPr lang="en-US" sz="1300" b="1" dirty="0" smtClean="0">
                          <a:solidFill>
                            <a:schemeClr val="accent1">
                              <a:lumMod val="75000"/>
                            </a:schemeClr>
                          </a:solidFill>
                        </a:rPr>
                        <a:t>Add: 423230, Russia, Republic of Tatarstan, </a:t>
                      </a:r>
                    </a:p>
                    <a:p>
                      <a:pPr algn="l"/>
                      <a:r>
                        <a:rPr lang="en-US" sz="1300" b="1" dirty="0" err="1" smtClean="0">
                          <a:solidFill>
                            <a:schemeClr val="accent1">
                              <a:lumMod val="75000"/>
                            </a:schemeClr>
                          </a:solidFill>
                        </a:rPr>
                        <a:t>Bugulma</a:t>
                      </a:r>
                      <a:r>
                        <a:rPr lang="en-US" sz="1300" b="1" dirty="0" smtClean="0">
                          <a:solidFill>
                            <a:schemeClr val="accent1">
                              <a:lumMod val="75000"/>
                            </a:schemeClr>
                          </a:solidFill>
                        </a:rPr>
                        <a:t>, </a:t>
                      </a:r>
                      <a:r>
                        <a:rPr lang="en-US" sz="1300" b="1" dirty="0" err="1" smtClean="0">
                          <a:solidFill>
                            <a:schemeClr val="accent1">
                              <a:lumMod val="75000"/>
                            </a:schemeClr>
                          </a:solidFill>
                        </a:rPr>
                        <a:t>Gafiatullina</a:t>
                      </a:r>
                      <a:r>
                        <a:rPr lang="ru-RU" sz="1300" b="1" dirty="0" smtClean="0">
                          <a:solidFill>
                            <a:schemeClr val="accent1">
                              <a:lumMod val="75000"/>
                            </a:schemeClr>
                          </a:solidFill>
                        </a:rPr>
                        <a:t> </a:t>
                      </a:r>
                      <a:r>
                        <a:rPr lang="en-US" sz="1300" b="1" dirty="0" err="1" smtClean="0">
                          <a:solidFill>
                            <a:schemeClr val="accent1">
                              <a:lumMod val="75000"/>
                            </a:schemeClr>
                          </a:solidFill>
                        </a:rPr>
                        <a:t>st.</a:t>
                      </a:r>
                      <a:r>
                        <a:rPr lang="en-US" sz="1300" b="1" dirty="0" smtClean="0">
                          <a:solidFill>
                            <a:schemeClr val="accent1">
                              <a:lumMod val="75000"/>
                            </a:schemeClr>
                          </a:solidFill>
                        </a:rPr>
                        <a:t>, 7, office. 3</a:t>
                      </a:r>
                      <a:r>
                        <a:rPr lang="ru-RU" sz="1300" b="1" dirty="0" smtClean="0">
                          <a:solidFill>
                            <a:schemeClr val="accent1">
                              <a:lumMod val="75000"/>
                            </a:schemeClr>
                          </a:solidFill>
                        </a:rPr>
                        <a:t>14</a:t>
                      </a:r>
                      <a:r>
                        <a:rPr lang="en-US" sz="1300" b="1" dirty="0" smtClean="0">
                          <a:solidFill>
                            <a:schemeClr val="accent1">
                              <a:lumMod val="75000"/>
                            </a:schemeClr>
                          </a:solidFill>
                        </a:rPr>
                        <a:t/>
                      </a:r>
                      <a:br>
                        <a:rPr lang="en-US" sz="1300" b="1" dirty="0" smtClean="0">
                          <a:solidFill>
                            <a:schemeClr val="accent1">
                              <a:lumMod val="75000"/>
                            </a:schemeClr>
                          </a:solidFill>
                        </a:rPr>
                      </a:br>
                      <a:r>
                        <a:rPr lang="en-US" sz="1300" b="1" dirty="0" smtClean="0">
                          <a:solidFill>
                            <a:schemeClr val="accent1">
                              <a:lumMod val="75000"/>
                            </a:schemeClr>
                          </a:solidFill>
                        </a:rPr>
                        <a:t>Phone: + 7-85594-43865-110</a:t>
                      </a: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14915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ru-RU" sz="1300" b="1" dirty="0" smtClean="0">
                          <a:solidFill>
                            <a:schemeClr val="tx1"/>
                          </a:solidFill>
                        </a:rPr>
                        <a:t>Отдел</a:t>
                      </a:r>
                      <a:r>
                        <a:rPr lang="ru-RU" sz="1300" b="1" baseline="0" dirty="0" smtClean="0">
                          <a:solidFill>
                            <a:schemeClr val="tx1"/>
                          </a:solidFill>
                        </a:rPr>
                        <a:t> экономики исполнительного комитета</a:t>
                      </a:r>
                    </a:p>
                    <a:p>
                      <a:pPr algn="r"/>
                      <a:endParaRPr lang="ru-RU" sz="900" b="1" baseline="0" dirty="0" smtClean="0">
                        <a:solidFill>
                          <a:schemeClr val="tx1"/>
                        </a:solidFill>
                      </a:endParaRPr>
                    </a:p>
                    <a:p>
                      <a:pPr algn="r"/>
                      <a:r>
                        <a:rPr lang="en-US" sz="1300" b="1" dirty="0" smtClean="0">
                          <a:solidFill>
                            <a:schemeClr val="accent1">
                              <a:lumMod val="75000"/>
                            </a:schemeClr>
                          </a:solidFill>
                        </a:rPr>
                        <a:t>Department of Economics of the Executive Committee</a:t>
                      </a:r>
                      <a:endParaRPr lang="ru-RU" sz="1300" b="1" dirty="0">
                        <a:solidFill>
                          <a:schemeClr val="accent1">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ru-RU" sz="1300" b="1" dirty="0" smtClean="0">
                          <a:solidFill>
                            <a:schemeClr val="tx1"/>
                          </a:solidFill>
                        </a:rPr>
                        <a:t>Адрес: 423230, Россия, Республика Татарстан,</a:t>
                      </a:r>
                      <a:endParaRPr lang="en-US" sz="1300" b="1" dirty="0" smtClean="0">
                        <a:solidFill>
                          <a:schemeClr val="tx1"/>
                        </a:solidFill>
                      </a:endParaRPr>
                    </a:p>
                    <a:p>
                      <a:pPr algn="l"/>
                      <a:r>
                        <a:rPr lang="ru-RU" sz="1300" b="1" dirty="0" smtClean="0">
                          <a:solidFill>
                            <a:schemeClr val="tx1"/>
                          </a:solidFill>
                        </a:rPr>
                        <a:t> </a:t>
                      </a:r>
                      <a:r>
                        <a:rPr lang="ru-RU" sz="1300" b="1" dirty="0" err="1" smtClean="0">
                          <a:solidFill>
                            <a:schemeClr val="tx1"/>
                          </a:solidFill>
                        </a:rPr>
                        <a:t>г.Бугульма</a:t>
                      </a:r>
                      <a:r>
                        <a:rPr lang="ru-RU" sz="1300" b="1" dirty="0" smtClean="0">
                          <a:solidFill>
                            <a:schemeClr val="tx1"/>
                          </a:solidFill>
                        </a:rPr>
                        <a:t>, </a:t>
                      </a:r>
                      <a:r>
                        <a:rPr lang="ru-RU" sz="1300" b="1" dirty="0" err="1" smtClean="0">
                          <a:solidFill>
                            <a:schemeClr val="tx1"/>
                          </a:solidFill>
                        </a:rPr>
                        <a:t>ул.Гафиатуллина</a:t>
                      </a:r>
                      <a:r>
                        <a:rPr lang="ru-RU" sz="1300" b="1" dirty="0" smtClean="0">
                          <a:solidFill>
                            <a:schemeClr val="tx1"/>
                          </a:solidFill>
                        </a:rPr>
                        <a:t>,</a:t>
                      </a:r>
                      <a:r>
                        <a:rPr lang="ru-RU" sz="1300" b="1" baseline="0" dirty="0" smtClean="0">
                          <a:solidFill>
                            <a:schemeClr val="tx1"/>
                          </a:solidFill>
                        </a:rPr>
                        <a:t> д.7, каб. 420</a:t>
                      </a:r>
                    </a:p>
                    <a:p>
                      <a:pPr algn="l"/>
                      <a:r>
                        <a:rPr lang="ru-RU" sz="1300" b="1" baseline="0" dirty="0" smtClean="0">
                          <a:solidFill>
                            <a:schemeClr val="tx1"/>
                          </a:solidFill>
                        </a:rPr>
                        <a:t>Телефон: +7-85594-43865-165</a:t>
                      </a:r>
                    </a:p>
                    <a:p>
                      <a:pPr algn="l"/>
                      <a:endParaRPr lang="ru-RU" sz="9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accent1">
                              <a:lumMod val="75000"/>
                            </a:schemeClr>
                          </a:solidFill>
                        </a:rPr>
                        <a:t>Add: 423230, Russia, Republic of Tatarstan,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smtClean="0">
                          <a:solidFill>
                            <a:schemeClr val="accent1">
                              <a:lumMod val="75000"/>
                            </a:schemeClr>
                          </a:solidFill>
                        </a:rPr>
                        <a:t>Bugulma</a:t>
                      </a:r>
                      <a:r>
                        <a:rPr lang="en-US" sz="1300" b="1" dirty="0" smtClean="0">
                          <a:solidFill>
                            <a:schemeClr val="accent1">
                              <a:lumMod val="75000"/>
                            </a:schemeClr>
                          </a:solidFill>
                        </a:rPr>
                        <a:t>, </a:t>
                      </a:r>
                      <a:r>
                        <a:rPr lang="en-US" sz="1300" b="1" dirty="0" err="1" smtClean="0">
                          <a:solidFill>
                            <a:schemeClr val="accent1">
                              <a:lumMod val="75000"/>
                            </a:schemeClr>
                          </a:solidFill>
                        </a:rPr>
                        <a:t>Gafiatullina</a:t>
                      </a:r>
                      <a:r>
                        <a:rPr lang="ru-RU" sz="1300" b="1" dirty="0" smtClean="0">
                          <a:solidFill>
                            <a:schemeClr val="accent1">
                              <a:lumMod val="75000"/>
                            </a:schemeClr>
                          </a:solidFill>
                        </a:rPr>
                        <a:t> </a:t>
                      </a:r>
                      <a:r>
                        <a:rPr lang="en-US" sz="1300" b="1" dirty="0" err="1" smtClean="0">
                          <a:solidFill>
                            <a:schemeClr val="accent1">
                              <a:lumMod val="75000"/>
                            </a:schemeClr>
                          </a:solidFill>
                        </a:rPr>
                        <a:t>st.</a:t>
                      </a:r>
                      <a:r>
                        <a:rPr lang="en-US" sz="1300" b="1" dirty="0" smtClean="0">
                          <a:solidFill>
                            <a:schemeClr val="accent1">
                              <a:lumMod val="75000"/>
                            </a:schemeClr>
                          </a:solidFill>
                        </a:rPr>
                        <a:t>, 7, office. </a:t>
                      </a:r>
                      <a:r>
                        <a:rPr lang="ru-RU" sz="1300" b="1" dirty="0" smtClean="0">
                          <a:solidFill>
                            <a:schemeClr val="accent1">
                              <a:lumMod val="75000"/>
                            </a:schemeClr>
                          </a:solidFill>
                        </a:rPr>
                        <a:t>420</a:t>
                      </a:r>
                      <a:r>
                        <a:rPr lang="en-US" sz="1300" b="1" dirty="0" smtClean="0">
                          <a:solidFill>
                            <a:schemeClr val="accent1">
                              <a:lumMod val="75000"/>
                            </a:schemeClr>
                          </a:solidFill>
                        </a:rPr>
                        <a:t/>
                      </a:r>
                      <a:br>
                        <a:rPr lang="en-US" sz="1300" b="1" dirty="0" smtClean="0">
                          <a:solidFill>
                            <a:schemeClr val="accent1">
                              <a:lumMod val="75000"/>
                            </a:schemeClr>
                          </a:solidFill>
                        </a:rPr>
                      </a:br>
                      <a:r>
                        <a:rPr lang="en-US" sz="1300" b="1" dirty="0" smtClean="0">
                          <a:solidFill>
                            <a:schemeClr val="accent1">
                              <a:lumMod val="75000"/>
                            </a:schemeClr>
                          </a:solidFill>
                        </a:rPr>
                        <a:t>Phone: + 7-85594-43865-1</a:t>
                      </a:r>
                      <a:r>
                        <a:rPr lang="ru-RU" sz="1300" b="1" dirty="0" smtClean="0">
                          <a:solidFill>
                            <a:schemeClr val="accent1">
                              <a:lumMod val="75000"/>
                            </a:schemeClr>
                          </a:solidFill>
                        </a:rPr>
                        <a:t>65</a:t>
                      </a:r>
                      <a:endParaRPr lang="en-US" sz="1300" b="1" dirty="0" smtClean="0">
                        <a:solidFill>
                          <a:schemeClr val="accent1">
                            <a:lumMod val="75000"/>
                          </a:schemeClr>
                        </a:solidFill>
                      </a:endParaRPr>
                    </a:p>
                  </a:txBody>
                  <a:tcPr marL="99690" marR="99690" marT="49845" marB="4984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Прямоугольник 4"/>
          <p:cNvSpPr/>
          <p:nvPr/>
        </p:nvSpPr>
        <p:spPr>
          <a:xfrm>
            <a:off x="4143803" y="412490"/>
            <a:ext cx="6655959"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2149" b="1" dirty="0">
                <a:solidFill>
                  <a:schemeClr val="tx1"/>
                </a:solidFill>
              </a:rPr>
              <a:t>КОНТАКТНЫЕ ДАННЫЕ</a:t>
            </a:r>
          </a:p>
          <a:p>
            <a:r>
              <a:rPr lang="en-US" sz="2149" b="1" dirty="0">
                <a:solidFill>
                  <a:schemeClr val="accent5">
                    <a:lumMod val="75000"/>
                  </a:schemeClr>
                </a:solidFill>
              </a:rPr>
              <a:t>CONTACT DETAILS</a:t>
            </a:r>
            <a:endParaRPr lang="ru-RU" sz="2149" b="1" dirty="0">
              <a:solidFill>
                <a:schemeClr val="accent5">
                  <a:lumMod val="75000"/>
                </a:schemeClr>
              </a:solidFill>
            </a:endParaRPr>
          </a:p>
        </p:txBody>
      </p:sp>
      <p:sp>
        <p:nvSpPr>
          <p:cNvPr id="6" name="Прямоугольник 5"/>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dirty="0" smtClean="0">
                <a:solidFill>
                  <a:schemeClr val="tx1"/>
                </a:solidFill>
              </a:rPr>
              <a:t>19</a:t>
            </a:r>
            <a:endParaRPr lang="ru-RU" sz="1744" dirty="0">
              <a:solidFill>
                <a:schemeClr val="tx1"/>
              </a:solidFill>
            </a:endParaRPr>
          </a:p>
        </p:txBody>
      </p:sp>
    </p:spTree>
    <p:extLst>
      <p:ext uri="{BB962C8B-B14F-4D97-AF65-F5344CB8AC3E}">
        <p14:creationId xmlns:p14="http://schemas.microsoft.com/office/powerpoint/2010/main" val="2514960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73" y="561137"/>
            <a:ext cx="2734587" cy="353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0226" y="3936847"/>
            <a:ext cx="3203484" cy="321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744" dirty="0">
                <a:solidFill>
                  <a:schemeClr val="tx1"/>
                </a:solidFill>
              </a:rPr>
              <a:t>Глава Бугульминского муниципального района,</a:t>
            </a:r>
            <a:endParaRPr lang="en-US" sz="1744" dirty="0">
              <a:solidFill>
                <a:schemeClr val="tx1"/>
              </a:solidFill>
            </a:endParaRPr>
          </a:p>
          <a:p>
            <a:pPr algn="r"/>
            <a:r>
              <a:rPr lang="ru-RU" sz="1744" dirty="0">
                <a:solidFill>
                  <a:schemeClr val="tx1"/>
                </a:solidFill>
              </a:rPr>
              <a:t> Мэр </a:t>
            </a:r>
            <a:r>
              <a:rPr lang="ru-RU" sz="1744" dirty="0" err="1">
                <a:solidFill>
                  <a:schemeClr val="tx1"/>
                </a:solidFill>
              </a:rPr>
              <a:t>г.Бугульма</a:t>
            </a:r>
            <a:endParaRPr lang="ru-RU" sz="1744" dirty="0">
              <a:solidFill>
                <a:schemeClr val="tx1"/>
              </a:solidFill>
            </a:endParaRPr>
          </a:p>
          <a:p>
            <a:pPr algn="r"/>
            <a:r>
              <a:rPr lang="ru-RU" sz="1744" b="1" dirty="0" err="1">
                <a:solidFill>
                  <a:schemeClr val="tx1"/>
                </a:solidFill>
              </a:rPr>
              <a:t>Линар</a:t>
            </a:r>
            <a:r>
              <a:rPr lang="ru-RU" sz="1744" b="1" dirty="0">
                <a:solidFill>
                  <a:schemeClr val="tx1"/>
                </a:solidFill>
              </a:rPr>
              <a:t> Рустамович Закиров</a:t>
            </a:r>
          </a:p>
          <a:p>
            <a:pPr algn="r"/>
            <a:r>
              <a:rPr lang="ru-RU" sz="2149" dirty="0">
                <a:solidFill>
                  <a:schemeClr val="tx1"/>
                </a:solidFill>
              </a:rPr>
              <a:t> </a:t>
            </a:r>
          </a:p>
          <a:p>
            <a:pPr algn="r"/>
            <a:r>
              <a:rPr lang="en-US" sz="1744" dirty="0">
                <a:solidFill>
                  <a:schemeClr val="accent1">
                    <a:lumMod val="75000"/>
                  </a:schemeClr>
                </a:solidFill>
              </a:rPr>
              <a:t>Head of </a:t>
            </a:r>
            <a:r>
              <a:rPr lang="en-US" sz="1744" dirty="0" err="1">
                <a:solidFill>
                  <a:schemeClr val="accent1">
                    <a:lumMod val="75000"/>
                  </a:schemeClr>
                </a:solidFill>
              </a:rPr>
              <a:t>Bugulminskiy</a:t>
            </a:r>
            <a:r>
              <a:rPr lang="en-US" sz="1744" dirty="0">
                <a:solidFill>
                  <a:schemeClr val="accent1">
                    <a:lumMod val="75000"/>
                  </a:schemeClr>
                </a:solidFill>
              </a:rPr>
              <a:t> </a:t>
            </a:r>
            <a:r>
              <a:rPr lang="ru-RU" sz="1744" dirty="0">
                <a:solidFill>
                  <a:schemeClr val="accent1">
                    <a:lumMod val="75000"/>
                  </a:schemeClr>
                </a:solidFill>
              </a:rPr>
              <a:t>                      </a:t>
            </a:r>
            <a:r>
              <a:rPr lang="en-US" sz="1744" dirty="0">
                <a:solidFill>
                  <a:schemeClr val="accent1">
                    <a:lumMod val="75000"/>
                  </a:schemeClr>
                </a:solidFill>
              </a:rPr>
              <a:t>municipal</a:t>
            </a:r>
            <a:r>
              <a:rPr lang="ru-RU" sz="1744" dirty="0">
                <a:solidFill>
                  <a:schemeClr val="accent1">
                    <a:lumMod val="75000"/>
                  </a:schemeClr>
                </a:solidFill>
              </a:rPr>
              <a:t> </a:t>
            </a:r>
            <a:r>
              <a:rPr lang="en-US" sz="1744" dirty="0">
                <a:solidFill>
                  <a:schemeClr val="accent1">
                    <a:lumMod val="75000"/>
                  </a:schemeClr>
                </a:solidFill>
              </a:rPr>
              <a:t>district,                                                        Major of Bugulma</a:t>
            </a:r>
            <a:endParaRPr lang="ru-RU" sz="1744" dirty="0">
              <a:solidFill>
                <a:schemeClr val="accent1">
                  <a:lumMod val="75000"/>
                </a:schemeClr>
              </a:solidFill>
            </a:endParaRPr>
          </a:p>
          <a:p>
            <a:pPr algn="r"/>
            <a:r>
              <a:rPr lang="en-US" sz="1744" b="1" dirty="0" err="1">
                <a:solidFill>
                  <a:schemeClr val="accent1">
                    <a:lumMod val="75000"/>
                  </a:schemeClr>
                </a:solidFill>
              </a:rPr>
              <a:t>Linar</a:t>
            </a:r>
            <a:r>
              <a:rPr lang="en-US" sz="1744" b="1" dirty="0">
                <a:solidFill>
                  <a:schemeClr val="accent1">
                    <a:lumMod val="75000"/>
                  </a:schemeClr>
                </a:solidFill>
              </a:rPr>
              <a:t> </a:t>
            </a:r>
            <a:r>
              <a:rPr lang="en-US" sz="1744" b="1" dirty="0" err="1">
                <a:solidFill>
                  <a:schemeClr val="accent1">
                    <a:lumMod val="75000"/>
                  </a:schemeClr>
                </a:solidFill>
              </a:rPr>
              <a:t>Rustamovich</a:t>
            </a:r>
            <a:r>
              <a:rPr lang="en-US" sz="1744" b="1" dirty="0">
                <a:solidFill>
                  <a:schemeClr val="accent1">
                    <a:lumMod val="75000"/>
                  </a:schemeClr>
                </a:solidFill>
              </a:rPr>
              <a:t> </a:t>
            </a:r>
            <a:r>
              <a:rPr lang="en-US" sz="1744" b="1" dirty="0" err="1">
                <a:solidFill>
                  <a:schemeClr val="accent1">
                    <a:lumMod val="75000"/>
                  </a:schemeClr>
                </a:solidFill>
              </a:rPr>
              <a:t>Zakirov</a:t>
            </a:r>
            <a:endParaRPr lang="ru-RU" sz="1744" b="1" dirty="0">
              <a:solidFill>
                <a:schemeClr val="accent1">
                  <a:lumMod val="75000"/>
                </a:schemeClr>
              </a:solidFill>
            </a:endParaRPr>
          </a:p>
        </p:txBody>
      </p:sp>
      <p:pic>
        <p:nvPicPr>
          <p:cNvPr id="6"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47024" y="404127"/>
            <a:ext cx="70908" cy="6908429"/>
          </a:xfrm>
          <a:prstGeom prst="rect">
            <a:avLst/>
          </a:prstGeom>
          <a:solidFill>
            <a:schemeClr val="bg1">
              <a:lumMod val="50000"/>
            </a:schemeClr>
          </a:solidFill>
          <a:ln w="9525">
            <a:solidFill>
              <a:schemeClr val="bg1">
                <a:lumMod val="50000"/>
              </a:schemeClr>
            </a:solidFill>
            <a:miter lim="800000"/>
            <a:headEnd/>
            <a:tailEnd/>
          </a:ln>
          <a:effectLst>
            <a:outerShdw blurRad="50800" dist="50800" dir="5400000" algn="ctr" rotWithShape="0">
              <a:schemeClr val="bg1">
                <a:lumMod val="50000"/>
              </a:schemeClr>
            </a:outerShdw>
          </a:effectLst>
          <a:extLst/>
        </p:spPr>
      </p:pic>
      <p:sp>
        <p:nvSpPr>
          <p:cNvPr id="7" name="Прямоугольник 6"/>
          <p:cNvSpPr/>
          <p:nvPr/>
        </p:nvSpPr>
        <p:spPr>
          <a:xfrm>
            <a:off x="3613898" y="561138"/>
            <a:ext cx="6973850" cy="6429893"/>
          </a:xfrm>
          <a:prstGeom prst="rect">
            <a:avLst/>
          </a:prstGeom>
        </p:spPr>
        <p:txBody>
          <a:bodyPr wrap="square" lIns="99684" tIns="49843" rIns="99684" bIns="49843">
            <a:spAutoFit/>
          </a:bodyPr>
          <a:lstStyle/>
          <a:p>
            <a:pPr indent="489787"/>
            <a:r>
              <a:rPr lang="ru-RU" sz="1308" dirty="0"/>
              <a:t>Уважаемые дамы и господа!</a:t>
            </a:r>
          </a:p>
          <a:p>
            <a:pPr indent="489787" algn="just"/>
            <a:r>
              <a:rPr lang="ru-RU" sz="1308" dirty="0" err="1"/>
              <a:t>Бугульминский</a:t>
            </a:r>
            <a:r>
              <a:rPr lang="ru-RU" sz="1308" dirty="0"/>
              <a:t> муниципальный район располагается на юго-востоке Республики Татарстан, на пересечении важнейших железнодорожных путей, воздушных магистралей и автомобильных дорог, и является естественным связующим звеном между Самарской областью, Башкортостаном и Республикой Татарстан. </a:t>
            </a:r>
          </a:p>
          <a:p>
            <a:pPr indent="489787" algn="just"/>
            <a:r>
              <a:rPr lang="ru-RU" sz="1308" dirty="0"/>
              <a:t>С середины прошлого века у нас существуют предприятия и организации, осуществляющие добычу нефти и газа, производящие машины и оборудование для нефтегазодобывающей отрасли, выполняющие научные и исследовательские работы - такие, как крупнейшая в России геосервисная компания ООО «ТНГ-Групп», крупнейший в Республике Татарстан научно-проектный институт «ТатНИПИнефть» ПАО «Татнефть», механический завод ПАО «Татнефть», Электронасосный завод, Комбинат хлебопродуктов №1. </a:t>
            </a:r>
          </a:p>
          <a:p>
            <a:pPr indent="489787" algn="just"/>
            <a:r>
              <a:rPr lang="ru-RU" sz="1308" dirty="0"/>
              <a:t>Тандем научной и производственной деятельности, совокупность кадрового, образовательного и производственного потенциалов, при четком определении задачи, будут способствовать реализации инвестиционного проекта любой сложности.</a:t>
            </a:r>
          </a:p>
          <a:p>
            <a:pPr algn="just"/>
            <a:endParaRPr lang="ru-RU" sz="1308" dirty="0"/>
          </a:p>
          <a:p>
            <a:pPr algn="just"/>
            <a:r>
              <a:rPr lang="ru-RU" sz="1308" dirty="0"/>
              <a:t>             Приглашаю Вас к долгосрочному и взаимовыгодному сотрудничеству.</a:t>
            </a:r>
          </a:p>
          <a:p>
            <a:pPr>
              <a:spcAft>
                <a:spcPts val="654"/>
              </a:spcAft>
            </a:pPr>
            <a:endParaRPr lang="ru-RU" sz="1308" dirty="0"/>
          </a:p>
          <a:p>
            <a:pPr indent="489787" algn="just"/>
            <a:r>
              <a:rPr lang="en-US" sz="1308" b="1" dirty="0">
                <a:solidFill>
                  <a:schemeClr val="accent1">
                    <a:lumMod val="75000"/>
                  </a:schemeClr>
                </a:solidFill>
              </a:rPr>
              <a:t>Ladies and gentlemen!</a:t>
            </a:r>
            <a:endParaRPr lang="ru-RU" sz="1308" b="1" dirty="0">
              <a:solidFill>
                <a:schemeClr val="accent1">
                  <a:lumMod val="75000"/>
                </a:schemeClr>
              </a:solidFill>
            </a:endParaRPr>
          </a:p>
          <a:p>
            <a:pPr indent="489787" algn="just"/>
            <a:r>
              <a:rPr lang="en-US" sz="1308" b="1" dirty="0" err="1">
                <a:solidFill>
                  <a:schemeClr val="accent1">
                    <a:lumMod val="75000"/>
                  </a:schemeClr>
                </a:solidFill>
              </a:rPr>
              <a:t>Bugulma</a:t>
            </a:r>
            <a:r>
              <a:rPr lang="en-US" sz="1308" b="1" dirty="0">
                <a:solidFill>
                  <a:schemeClr val="accent1">
                    <a:lumMod val="75000"/>
                  </a:schemeClr>
                </a:solidFill>
              </a:rPr>
              <a:t> municipality is located in the south-east of the Republic of Tatarstan, on the crossroads of major railways, air routes and highways, and is a natural link between the Samara region, Bashkortostan and Tatarstan.</a:t>
            </a:r>
            <a:endParaRPr lang="ru-RU" sz="1308" b="1" dirty="0">
              <a:solidFill>
                <a:schemeClr val="accent1">
                  <a:lumMod val="75000"/>
                </a:schemeClr>
              </a:solidFill>
            </a:endParaRPr>
          </a:p>
          <a:p>
            <a:pPr indent="489787" algn="just"/>
            <a:r>
              <a:rPr lang="en-US" sz="1308" b="1" dirty="0">
                <a:solidFill>
                  <a:schemeClr val="accent1">
                    <a:lumMod val="75000"/>
                  </a:schemeClr>
                </a:solidFill>
              </a:rPr>
              <a:t>Since the middle of last century we have enterprises and organizations engaged in oil and gas producing machinery and equipment for the oil and gas industry, performing scientific and research work - such as Russia's largest </a:t>
            </a:r>
            <a:r>
              <a:rPr lang="en-US" sz="1308" b="1" dirty="0" err="1">
                <a:solidFill>
                  <a:schemeClr val="accent1">
                    <a:lumMod val="75000"/>
                  </a:schemeClr>
                </a:solidFill>
              </a:rPr>
              <a:t>geoservis</a:t>
            </a:r>
            <a:r>
              <a:rPr lang="en-US" sz="1308" b="1" dirty="0">
                <a:solidFill>
                  <a:schemeClr val="accent1">
                    <a:lumMod val="75000"/>
                  </a:schemeClr>
                </a:solidFill>
              </a:rPr>
              <a:t> company OOO "TNG-Group", the largest in the Republic of Tatarstan research Institute "</a:t>
            </a:r>
            <a:r>
              <a:rPr lang="en-US" sz="1308" b="1" dirty="0" err="1">
                <a:solidFill>
                  <a:schemeClr val="accent1">
                    <a:lumMod val="75000"/>
                  </a:schemeClr>
                </a:solidFill>
              </a:rPr>
              <a:t>TatNIPIneft</a:t>
            </a:r>
            <a:r>
              <a:rPr lang="en-US" sz="1308" b="1" dirty="0">
                <a:solidFill>
                  <a:schemeClr val="accent1">
                    <a:lumMod val="75000"/>
                  </a:schemeClr>
                </a:solidFill>
              </a:rPr>
              <a:t>" PJSC "</a:t>
            </a:r>
            <a:r>
              <a:rPr lang="en-US" sz="1308" b="1" dirty="0" err="1">
                <a:solidFill>
                  <a:schemeClr val="accent1">
                    <a:lumMod val="75000"/>
                  </a:schemeClr>
                </a:solidFill>
              </a:rPr>
              <a:t>Tatneft</a:t>
            </a:r>
            <a:r>
              <a:rPr lang="en-US" sz="1308" b="1" dirty="0">
                <a:solidFill>
                  <a:schemeClr val="accent1">
                    <a:lumMod val="75000"/>
                  </a:schemeClr>
                </a:solidFill>
              </a:rPr>
              <a:t>“, Mechanical plant PJSC "</a:t>
            </a:r>
            <a:r>
              <a:rPr lang="en-US" sz="1308" b="1" dirty="0" err="1">
                <a:solidFill>
                  <a:schemeClr val="accent1">
                    <a:lumMod val="75000"/>
                  </a:schemeClr>
                </a:solidFill>
              </a:rPr>
              <a:t>Tatneft</a:t>
            </a:r>
            <a:r>
              <a:rPr lang="en-US" sz="1308" b="1" dirty="0">
                <a:solidFill>
                  <a:schemeClr val="accent1">
                    <a:lumMod val="75000"/>
                  </a:schemeClr>
                </a:solidFill>
              </a:rPr>
              <a:t>", </a:t>
            </a:r>
            <a:r>
              <a:rPr lang="en-US" sz="1308" b="1" dirty="0" err="1">
                <a:solidFill>
                  <a:schemeClr val="accent1">
                    <a:lumMod val="75000"/>
                  </a:schemeClr>
                </a:solidFill>
              </a:rPr>
              <a:t>Electropump</a:t>
            </a:r>
            <a:r>
              <a:rPr lang="en-US" sz="1308" b="1" dirty="0">
                <a:solidFill>
                  <a:schemeClr val="accent1">
                    <a:lumMod val="75000"/>
                  </a:schemeClr>
                </a:solidFill>
              </a:rPr>
              <a:t> plant</a:t>
            </a:r>
            <a:r>
              <a:rPr lang="ru-RU" sz="1308" b="1" dirty="0">
                <a:solidFill>
                  <a:schemeClr val="accent1">
                    <a:lumMod val="75000"/>
                  </a:schemeClr>
                </a:solidFill>
              </a:rPr>
              <a:t>,</a:t>
            </a:r>
            <a:r>
              <a:rPr lang="en-US" sz="1308" b="1" dirty="0">
                <a:solidFill>
                  <a:schemeClr val="accent1">
                    <a:lumMod val="75000"/>
                  </a:schemeClr>
                </a:solidFill>
              </a:rPr>
              <a:t> Grain products plant №1.</a:t>
            </a:r>
            <a:endParaRPr lang="ru-RU" sz="1308" b="1" dirty="0">
              <a:solidFill>
                <a:schemeClr val="accent1">
                  <a:lumMod val="75000"/>
                </a:schemeClr>
              </a:solidFill>
            </a:endParaRPr>
          </a:p>
          <a:p>
            <a:pPr indent="489787" algn="just"/>
            <a:r>
              <a:rPr lang="en-US" sz="1308" b="1" dirty="0">
                <a:solidFill>
                  <a:schemeClr val="accent1">
                    <a:lumMod val="75000"/>
                  </a:schemeClr>
                </a:solidFill>
              </a:rPr>
              <a:t>Tandem of scientific and industrial activity, the totality of human resources, education and manufacturing capabilities, with a clear definition of the problem, will contribute to the realization of the investment project of any complexity.</a:t>
            </a:r>
            <a:endParaRPr lang="ru-RU" sz="1308" b="1" dirty="0">
              <a:solidFill>
                <a:schemeClr val="accent1">
                  <a:lumMod val="75000"/>
                </a:schemeClr>
              </a:solidFill>
            </a:endParaRPr>
          </a:p>
          <a:p>
            <a:pPr indent="489787" algn="just"/>
            <a:r>
              <a:rPr lang="en-US" sz="1308" b="1" dirty="0">
                <a:solidFill>
                  <a:schemeClr val="accent1">
                    <a:lumMod val="75000"/>
                  </a:schemeClr>
                </a:solidFill>
              </a:rPr>
              <a:t/>
            </a:r>
            <a:br>
              <a:rPr lang="en-US" sz="1308" b="1" dirty="0">
                <a:solidFill>
                  <a:schemeClr val="accent1">
                    <a:lumMod val="75000"/>
                  </a:schemeClr>
                </a:solidFill>
              </a:rPr>
            </a:br>
            <a:r>
              <a:rPr lang="en-US" sz="1308" b="1" dirty="0">
                <a:solidFill>
                  <a:schemeClr val="accent1">
                    <a:lumMod val="75000"/>
                  </a:schemeClr>
                </a:solidFill>
              </a:rPr>
              <a:t>             I invite you to long-term and mutually beneficial cooperation.</a:t>
            </a:r>
            <a:endParaRPr lang="ru-RU" sz="1308" b="1" dirty="0">
              <a:solidFill>
                <a:schemeClr val="accent1">
                  <a:lumMod val="75000"/>
                </a:schemeClr>
              </a:solidFill>
            </a:endParaRPr>
          </a:p>
        </p:txBody>
      </p:sp>
    </p:spTree>
    <p:extLst>
      <p:ext uri="{BB962C8B-B14F-4D97-AF65-F5344CB8AC3E}">
        <p14:creationId xmlns:p14="http://schemas.microsoft.com/office/powerpoint/2010/main" val="727404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532579" y="168613"/>
            <a:ext cx="9734605" cy="706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1744" dirty="0">
                <a:solidFill>
                  <a:schemeClr val="tx1"/>
                </a:solidFill>
              </a:rPr>
              <a:t>Содержание</a:t>
            </a:r>
          </a:p>
          <a:p>
            <a:pPr algn="ctr">
              <a:tabLst>
                <a:tab pos="9292089" algn="l"/>
              </a:tabLst>
            </a:pPr>
            <a:r>
              <a:rPr lang="en-US" sz="1744" b="1" dirty="0">
                <a:solidFill>
                  <a:schemeClr val="accent1">
                    <a:lumMod val="75000"/>
                  </a:schemeClr>
                </a:solidFill>
              </a:rPr>
              <a:t>Content</a:t>
            </a:r>
            <a:endParaRPr lang="ru-RU" sz="1744" b="1" dirty="0">
              <a:solidFill>
                <a:schemeClr val="accent1">
                  <a:lumMod val="75000"/>
                </a:schemeClr>
              </a:solidFill>
            </a:endParaRPr>
          </a:p>
          <a:p>
            <a:pPr algn="ctr"/>
            <a:endParaRPr lang="ru-RU" sz="872" dirty="0">
              <a:solidFill>
                <a:schemeClr val="tx1"/>
              </a:solidFill>
            </a:endParaRPr>
          </a:p>
          <a:p>
            <a:r>
              <a:rPr lang="ru-RU" sz="1308" dirty="0">
                <a:solidFill>
                  <a:schemeClr val="tx1"/>
                </a:solidFill>
              </a:rPr>
              <a:t>О Бугульминском муниципальном районе……………………………………………………………………	…………………….................................................	4</a:t>
            </a:r>
          </a:p>
          <a:p>
            <a:r>
              <a:rPr lang="en-US" sz="1308" b="1" dirty="0">
                <a:solidFill>
                  <a:schemeClr val="accent1">
                    <a:lumMod val="75000"/>
                  </a:schemeClr>
                </a:solidFill>
              </a:rPr>
              <a:t>About Bugulma municipal district</a:t>
            </a:r>
            <a:r>
              <a:rPr lang="ru-RU" sz="1308" b="1" dirty="0">
                <a:solidFill>
                  <a:schemeClr val="accent1">
                    <a:lumMod val="75000"/>
                  </a:schemeClr>
                </a:solidFill>
              </a:rPr>
              <a:t> </a:t>
            </a:r>
          </a:p>
          <a:p>
            <a:r>
              <a:rPr lang="ru-RU" sz="1308" dirty="0">
                <a:solidFill>
                  <a:schemeClr val="tx1"/>
                </a:solidFill>
              </a:rPr>
              <a:t>Конкурентные преимущества…………………………………………………………………………………………	…………………………………………………………………	5</a:t>
            </a:r>
            <a:endParaRPr lang="en-US" sz="1308" dirty="0">
              <a:solidFill>
                <a:schemeClr val="tx1"/>
              </a:solidFill>
            </a:endParaRPr>
          </a:p>
          <a:p>
            <a:r>
              <a:rPr lang="en-US" sz="1308" b="1" dirty="0">
                <a:solidFill>
                  <a:schemeClr val="accent1">
                    <a:lumMod val="75000"/>
                  </a:schemeClr>
                </a:solidFill>
              </a:rPr>
              <a:t>Competitive advantages</a:t>
            </a:r>
            <a:endParaRPr lang="ru-RU" sz="1308" b="1" dirty="0">
              <a:solidFill>
                <a:schemeClr val="accent1">
                  <a:lumMod val="75000"/>
                </a:schemeClr>
              </a:solidFill>
            </a:endParaRPr>
          </a:p>
          <a:p>
            <a:r>
              <a:rPr lang="ru-RU" sz="1308" dirty="0">
                <a:solidFill>
                  <a:schemeClr val="tx1"/>
                </a:solidFill>
              </a:rPr>
              <a:t>Образовательный и кадровый потенциал…………………………………………………………………….	…………………………………………………………………	6</a:t>
            </a:r>
          </a:p>
          <a:p>
            <a:r>
              <a:rPr lang="en-US" sz="1308" b="1" dirty="0">
                <a:solidFill>
                  <a:schemeClr val="accent1">
                    <a:lumMod val="75000"/>
                  </a:schemeClr>
                </a:solidFill>
              </a:rPr>
              <a:t>Educational and personnel</a:t>
            </a:r>
            <a:endParaRPr lang="ru-RU" sz="1308" b="1" dirty="0">
              <a:solidFill>
                <a:schemeClr val="accent1">
                  <a:lumMod val="75000"/>
                </a:schemeClr>
              </a:solidFill>
            </a:endParaRPr>
          </a:p>
          <a:p>
            <a:r>
              <a:rPr lang="ru-RU" sz="1308" dirty="0">
                <a:solidFill>
                  <a:schemeClr val="tx1"/>
                </a:solidFill>
              </a:rPr>
              <a:t>Транспортная инфраструктура……………………………………………………………………………………….	……………………………………………………………......	7</a:t>
            </a:r>
          </a:p>
          <a:p>
            <a:r>
              <a:rPr lang="en-US" sz="1308" b="1" dirty="0">
                <a:solidFill>
                  <a:schemeClr val="accent1">
                    <a:lumMod val="75000"/>
                  </a:schemeClr>
                </a:solidFill>
              </a:rPr>
              <a:t>Transport infrastructure</a:t>
            </a:r>
          </a:p>
          <a:p>
            <a:r>
              <a:rPr lang="ru-RU" sz="1308" dirty="0">
                <a:solidFill>
                  <a:schemeClr val="tx1"/>
                </a:solidFill>
              </a:rPr>
              <a:t>Резервы энергетических мощностей……………………………………………………………………………..</a:t>
            </a:r>
            <a:r>
              <a:rPr lang="en-US" sz="1308" dirty="0">
                <a:solidFill>
                  <a:schemeClr val="tx1"/>
                </a:solidFill>
              </a:rPr>
              <a:t>	</a:t>
            </a:r>
            <a:r>
              <a:rPr lang="ru-RU" sz="1308" dirty="0">
                <a:solidFill>
                  <a:schemeClr val="tx1"/>
                </a:solidFill>
              </a:rPr>
              <a:t>…………………………………………………………………	8</a:t>
            </a:r>
          </a:p>
          <a:p>
            <a:r>
              <a:rPr lang="en-US" sz="1308" b="1" dirty="0">
                <a:solidFill>
                  <a:schemeClr val="accent1">
                    <a:lumMod val="75000"/>
                  </a:schemeClr>
                </a:solidFill>
              </a:rPr>
              <a:t>Reserves energy capacity</a:t>
            </a:r>
          </a:p>
          <a:p>
            <a:r>
              <a:rPr lang="ru-RU" sz="1308" dirty="0">
                <a:solidFill>
                  <a:schemeClr val="tx1"/>
                </a:solidFill>
              </a:rPr>
              <a:t>Промышленное производство……………………………………………………………………………………….	…………………………………………………………………	9</a:t>
            </a:r>
          </a:p>
          <a:p>
            <a:r>
              <a:rPr lang="en-US" sz="1308" b="1" dirty="0">
                <a:solidFill>
                  <a:schemeClr val="accent1">
                    <a:lumMod val="75000"/>
                  </a:schemeClr>
                </a:solidFill>
              </a:rPr>
              <a:t>Industrial production</a:t>
            </a:r>
          </a:p>
          <a:p>
            <a:r>
              <a:rPr lang="ru-RU" sz="1308" dirty="0">
                <a:solidFill>
                  <a:schemeClr val="tx1"/>
                </a:solidFill>
              </a:rPr>
              <a:t>Ведущие промышленные предприятия………………………………………………………………………..	…………………………………………………………………	10</a:t>
            </a:r>
          </a:p>
          <a:p>
            <a:r>
              <a:rPr lang="en-US" sz="1308" b="1" dirty="0">
                <a:solidFill>
                  <a:schemeClr val="accent1">
                    <a:lumMod val="75000"/>
                  </a:schemeClr>
                </a:solidFill>
              </a:rPr>
              <a:t>Leading industrial enterprises</a:t>
            </a:r>
            <a:endParaRPr lang="ru-RU" sz="1308" b="1" dirty="0">
              <a:solidFill>
                <a:schemeClr val="accent1">
                  <a:lumMod val="75000"/>
                </a:schemeClr>
              </a:solidFill>
            </a:endParaRPr>
          </a:p>
          <a:p>
            <a:r>
              <a:rPr lang="ru-RU" sz="1308" dirty="0">
                <a:solidFill>
                  <a:schemeClr val="tx1"/>
                </a:solidFill>
              </a:rPr>
              <a:t>Инвестиционные предложения (промышленность)…………………………………………………….	…………………………………………………………………	11-12</a:t>
            </a:r>
          </a:p>
          <a:p>
            <a:r>
              <a:rPr lang="en-US" sz="1308" b="1" dirty="0">
                <a:solidFill>
                  <a:schemeClr val="accent1">
                    <a:lumMod val="75000"/>
                  </a:schemeClr>
                </a:solidFill>
              </a:rPr>
              <a:t>Investment proposals (industry)</a:t>
            </a:r>
          </a:p>
          <a:p>
            <a:r>
              <a:rPr lang="ru-RU" sz="1308" dirty="0">
                <a:solidFill>
                  <a:schemeClr val="tx1"/>
                </a:solidFill>
              </a:rPr>
              <a:t>Агропромышленный комплекс………………………………………………………………………………………	…………………………………………………………………	13</a:t>
            </a:r>
            <a:endParaRPr lang="en-US" sz="1308" dirty="0">
              <a:solidFill>
                <a:schemeClr val="tx1"/>
              </a:solidFill>
            </a:endParaRPr>
          </a:p>
          <a:p>
            <a:r>
              <a:rPr lang="en-US" sz="1308" b="1" dirty="0" err="1">
                <a:solidFill>
                  <a:schemeClr val="accent1">
                    <a:lumMod val="75000"/>
                  </a:schemeClr>
                </a:solidFill>
              </a:rPr>
              <a:t>Agroindustrial</a:t>
            </a:r>
            <a:r>
              <a:rPr lang="en-US" sz="1308" b="1" dirty="0">
                <a:solidFill>
                  <a:schemeClr val="accent1">
                    <a:lumMod val="75000"/>
                  </a:schemeClr>
                </a:solidFill>
              </a:rPr>
              <a:t> complex</a:t>
            </a:r>
            <a:endParaRPr lang="ru-RU" sz="1308" b="1" dirty="0">
              <a:solidFill>
                <a:schemeClr val="accent1">
                  <a:lumMod val="75000"/>
                </a:schemeClr>
              </a:solidFill>
            </a:endParaRPr>
          </a:p>
          <a:p>
            <a:r>
              <a:rPr lang="ru-RU" sz="1308" dirty="0" smtClean="0">
                <a:solidFill>
                  <a:schemeClr val="tx1"/>
                </a:solidFill>
              </a:rPr>
              <a:t>Геофизика </a:t>
            </a:r>
            <a:r>
              <a:rPr lang="ru-RU" sz="1308" dirty="0">
                <a:solidFill>
                  <a:schemeClr val="tx1"/>
                </a:solidFill>
              </a:rPr>
              <a:t>и сейсморазведка…………………………………………………………………………………………………………………………………………………………….	</a:t>
            </a:r>
            <a:r>
              <a:rPr lang="ru-RU" sz="1308" dirty="0" smtClean="0">
                <a:solidFill>
                  <a:schemeClr val="tx1"/>
                </a:solidFill>
              </a:rPr>
              <a:t>1</a:t>
            </a:r>
            <a:r>
              <a:rPr lang="en-US" sz="1308" dirty="0" smtClean="0">
                <a:solidFill>
                  <a:schemeClr val="tx1"/>
                </a:solidFill>
              </a:rPr>
              <a:t>4</a:t>
            </a:r>
            <a:endParaRPr lang="en-US" sz="1308" dirty="0">
              <a:solidFill>
                <a:schemeClr val="tx1"/>
              </a:solidFill>
            </a:endParaRPr>
          </a:p>
          <a:p>
            <a:r>
              <a:rPr lang="en-US" sz="1308" b="1" dirty="0">
                <a:solidFill>
                  <a:schemeClr val="accent1">
                    <a:lumMod val="75000"/>
                  </a:schemeClr>
                </a:solidFill>
              </a:rPr>
              <a:t>Geophysics and seismic</a:t>
            </a:r>
            <a:endParaRPr lang="ru-RU" sz="1308" b="1" dirty="0">
              <a:solidFill>
                <a:schemeClr val="accent1">
                  <a:lumMod val="75000"/>
                </a:schemeClr>
              </a:solidFill>
            </a:endParaRPr>
          </a:p>
          <a:p>
            <a:r>
              <a:rPr lang="ru-RU" sz="1308" dirty="0">
                <a:solidFill>
                  <a:schemeClr val="tx1"/>
                </a:solidFill>
              </a:rPr>
              <a:t>Научно-проектная деятельность…………………………………………………………………………………….	…………………………………………………………………	</a:t>
            </a:r>
            <a:r>
              <a:rPr lang="ru-RU" sz="1308" dirty="0" smtClean="0">
                <a:solidFill>
                  <a:schemeClr val="tx1"/>
                </a:solidFill>
              </a:rPr>
              <a:t>1</a:t>
            </a:r>
            <a:r>
              <a:rPr lang="en-US" sz="1308" dirty="0" smtClean="0">
                <a:solidFill>
                  <a:schemeClr val="tx1"/>
                </a:solidFill>
              </a:rPr>
              <a:t>5</a:t>
            </a:r>
            <a:endParaRPr lang="en-US" sz="1308" dirty="0">
              <a:solidFill>
                <a:schemeClr val="tx1"/>
              </a:solidFill>
            </a:endParaRPr>
          </a:p>
          <a:p>
            <a:r>
              <a:rPr lang="en-US" sz="1308" b="1" dirty="0">
                <a:solidFill>
                  <a:schemeClr val="accent1">
                    <a:lumMod val="75000"/>
                  </a:schemeClr>
                </a:solidFill>
              </a:rPr>
              <a:t>Scientific and project activity</a:t>
            </a:r>
          </a:p>
          <a:p>
            <a:r>
              <a:rPr lang="ru-RU" sz="1308" dirty="0">
                <a:solidFill>
                  <a:schemeClr val="tx1"/>
                </a:solidFill>
              </a:rPr>
              <a:t>Тарифы…………………………………………………………………………………………………………………………….	…………………………………………………………………	</a:t>
            </a:r>
            <a:r>
              <a:rPr lang="ru-RU" sz="1308" dirty="0" smtClean="0">
                <a:solidFill>
                  <a:schemeClr val="tx1"/>
                </a:solidFill>
              </a:rPr>
              <a:t>1</a:t>
            </a:r>
            <a:r>
              <a:rPr lang="en-US" sz="1308" dirty="0" smtClean="0">
                <a:solidFill>
                  <a:schemeClr val="tx1"/>
                </a:solidFill>
              </a:rPr>
              <a:t>6</a:t>
            </a:r>
            <a:endParaRPr lang="en-US" sz="1308" dirty="0">
              <a:solidFill>
                <a:schemeClr val="tx1"/>
              </a:solidFill>
            </a:endParaRPr>
          </a:p>
          <a:p>
            <a:r>
              <a:rPr lang="en-US" sz="1308" b="1" dirty="0">
                <a:solidFill>
                  <a:schemeClr val="accent1">
                    <a:lumMod val="75000"/>
                  </a:schemeClr>
                </a:solidFill>
              </a:rPr>
              <a:t>Rates</a:t>
            </a:r>
          </a:p>
          <a:p>
            <a:r>
              <a:rPr lang="ru-RU" sz="1308" dirty="0">
                <a:solidFill>
                  <a:schemeClr val="tx1"/>
                </a:solidFill>
              </a:rPr>
              <a:t>Инвестиционные площадки………………………………………………………………………………………………………………………………………………………………	</a:t>
            </a:r>
            <a:r>
              <a:rPr lang="ru-RU" sz="1308" dirty="0" smtClean="0">
                <a:solidFill>
                  <a:schemeClr val="tx1"/>
                </a:solidFill>
              </a:rPr>
              <a:t>1</a:t>
            </a:r>
            <a:r>
              <a:rPr lang="en-US" sz="1308" dirty="0" smtClean="0">
                <a:solidFill>
                  <a:schemeClr val="tx1"/>
                </a:solidFill>
              </a:rPr>
              <a:t>7</a:t>
            </a:r>
            <a:endParaRPr lang="en-US" sz="1308" dirty="0">
              <a:solidFill>
                <a:schemeClr val="tx1"/>
              </a:solidFill>
            </a:endParaRPr>
          </a:p>
          <a:p>
            <a:r>
              <a:rPr lang="en-US" sz="1308" b="1" dirty="0">
                <a:solidFill>
                  <a:schemeClr val="accent1">
                    <a:lumMod val="75000"/>
                  </a:schemeClr>
                </a:solidFill>
              </a:rPr>
              <a:t>Investment areas</a:t>
            </a:r>
            <a:endParaRPr lang="ru-RU" sz="1308" b="1" dirty="0">
              <a:solidFill>
                <a:schemeClr val="accent1">
                  <a:lumMod val="75000"/>
                </a:schemeClr>
              </a:solidFill>
            </a:endParaRPr>
          </a:p>
          <a:p>
            <a:r>
              <a:rPr lang="ru-RU" sz="1308" dirty="0">
                <a:solidFill>
                  <a:schemeClr val="tx1"/>
                </a:solidFill>
              </a:rPr>
              <a:t>Рекреационные зоны</a:t>
            </a:r>
            <a:r>
              <a:rPr lang="en-US" sz="1308" dirty="0">
                <a:solidFill>
                  <a:schemeClr val="tx1"/>
                </a:solidFill>
              </a:rPr>
              <a:t>…………………………………………………………………………………………………………………………………………………………………………	</a:t>
            </a:r>
            <a:r>
              <a:rPr lang="en-US" sz="1308" dirty="0" smtClean="0">
                <a:solidFill>
                  <a:schemeClr val="tx1"/>
                </a:solidFill>
              </a:rPr>
              <a:t>18</a:t>
            </a:r>
            <a:endParaRPr lang="ru-RU" sz="1308" dirty="0">
              <a:solidFill>
                <a:schemeClr val="tx1"/>
              </a:solidFill>
            </a:endParaRPr>
          </a:p>
          <a:p>
            <a:r>
              <a:rPr lang="en-US" sz="1308" b="1" dirty="0">
                <a:solidFill>
                  <a:schemeClr val="accent1">
                    <a:lumMod val="75000"/>
                  </a:schemeClr>
                </a:solidFill>
              </a:rPr>
              <a:t>Recreational areas</a:t>
            </a:r>
          </a:p>
          <a:p>
            <a:r>
              <a:rPr lang="ru-RU" sz="1308" dirty="0">
                <a:solidFill>
                  <a:schemeClr val="tx1"/>
                </a:solidFill>
              </a:rPr>
              <a:t>Контактные данные……………………………………………………………………………………………………………………………………………………………………………	</a:t>
            </a:r>
            <a:r>
              <a:rPr lang="en-US" sz="1308" dirty="0" smtClean="0">
                <a:solidFill>
                  <a:schemeClr val="tx1"/>
                </a:solidFill>
              </a:rPr>
              <a:t>19</a:t>
            </a:r>
            <a:endParaRPr lang="en-US" sz="1308" dirty="0">
              <a:solidFill>
                <a:schemeClr val="tx1"/>
              </a:solidFill>
            </a:endParaRPr>
          </a:p>
          <a:p>
            <a:r>
              <a:rPr lang="en-US" sz="1308" b="1" dirty="0">
                <a:solidFill>
                  <a:schemeClr val="accent1">
                    <a:lumMod val="75000"/>
                  </a:schemeClr>
                </a:solidFill>
              </a:rPr>
              <a:t>Contact details</a:t>
            </a:r>
            <a:endParaRPr lang="ru-RU" sz="1308" b="1" dirty="0">
              <a:solidFill>
                <a:schemeClr val="accent1">
                  <a:lumMod val="75000"/>
                </a:schemeClr>
              </a:solidFill>
            </a:endParaRPr>
          </a:p>
        </p:txBody>
      </p:sp>
    </p:spTree>
    <p:extLst>
      <p:ext uri="{BB962C8B-B14F-4D97-AF65-F5344CB8AC3E}">
        <p14:creationId xmlns:p14="http://schemas.microsoft.com/office/powerpoint/2010/main" val="727404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4771842" y="247118"/>
            <a:ext cx="5771506" cy="7271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endParaRPr lang="en-US" sz="1308" dirty="0">
              <a:solidFill>
                <a:schemeClr val="tx1"/>
              </a:solidFill>
            </a:endParaRPr>
          </a:p>
          <a:p>
            <a:endParaRPr lang="en-US" sz="1308" dirty="0">
              <a:solidFill>
                <a:schemeClr val="tx1"/>
              </a:solidFill>
            </a:endParaRPr>
          </a:p>
          <a:p>
            <a:endParaRPr lang="en-US" sz="1308" dirty="0">
              <a:solidFill>
                <a:schemeClr val="tx1"/>
              </a:solidFill>
            </a:endParaRPr>
          </a:p>
          <a:p>
            <a:pPr indent="489787" algn="just"/>
            <a:r>
              <a:rPr lang="ru-RU" sz="1308" dirty="0">
                <a:solidFill>
                  <a:schemeClr val="tx1"/>
                </a:solidFill>
              </a:rPr>
              <a:t>Бугульма – город на юго-востоке Татарстана, около истоков реки Зай, центр Бугульминского муниципального района. Расстояние до столицы Республики Татарстан г. Казань – 333 км.  Крупная железнодорожная станция федерального значения на линии Ульяновск-Уфа, аэропорт, крупный узел автомобильных дорог. Общая площадь Бугульминского муниципального района – 140 тыс.га, в т.ч.: площадь города – 3 тыс.га, площадь, покрытая лесом – 27 тыс.га, площадь земель сельхозназначения – 100 тыс.га.</a:t>
            </a:r>
          </a:p>
          <a:p>
            <a:pPr indent="489787" algn="just"/>
            <a:r>
              <a:rPr lang="ru-RU" sz="1308" dirty="0">
                <a:solidFill>
                  <a:schemeClr val="tx1"/>
                </a:solidFill>
              </a:rPr>
              <a:t>Население – город </a:t>
            </a:r>
            <a:r>
              <a:rPr lang="ru-RU" sz="1308" dirty="0" smtClean="0">
                <a:solidFill>
                  <a:schemeClr val="tx1"/>
                </a:solidFill>
              </a:rPr>
              <a:t>83,7 </a:t>
            </a:r>
            <a:r>
              <a:rPr lang="ru-RU" sz="1308" dirty="0">
                <a:solidFill>
                  <a:schemeClr val="tx1"/>
                </a:solidFill>
              </a:rPr>
              <a:t>тыс.чел, район – </a:t>
            </a:r>
            <a:r>
              <a:rPr lang="ru-RU" sz="1308" dirty="0" smtClean="0">
                <a:solidFill>
                  <a:schemeClr val="tx1"/>
                </a:solidFill>
              </a:rPr>
              <a:t>20,8 </a:t>
            </a:r>
            <a:r>
              <a:rPr lang="ru-RU" sz="1308" dirty="0">
                <a:solidFill>
                  <a:schemeClr val="tx1"/>
                </a:solidFill>
              </a:rPr>
              <a:t>тыс.чел, всего – </a:t>
            </a:r>
            <a:r>
              <a:rPr lang="ru-RU" sz="1308" dirty="0" smtClean="0">
                <a:solidFill>
                  <a:schemeClr val="tx1"/>
                </a:solidFill>
              </a:rPr>
              <a:t>104,5 </a:t>
            </a:r>
            <a:r>
              <a:rPr lang="ru-RU" sz="1308" dirty="0">
                <a:solidFill>
                  <a:schemeClr val="tx1"/>
                </a:solidFill>
              </a:rPr>
              <a:t>тыс.чел. Национальный состав (основные национальности): русские – </a:t>
            </a:r>
            <a:r>
              <a:rPr lang="en-US" sz="1308" dirty="0">
                <a:solidFill>
                  <a:schemeClr val="tx1"/>
                </a:solidFill>
              </a:rPr>
              <a:t> </a:t>
            </a:r>
            <a:r>
              <a:rPr lang="ru-RU" sz="1308" dirty="0">
                <a:solidFill>
                  <a:schemeClr val="tx1"/>
                </a:solidFill>
              </a:rPr>
              <a:t>60 тыс.чел (57%), татары – 37 тыс.чел (35%), чуваши – 3 тыс.чел (3%), мордва –         2 тыс.чел (2%).</a:t>
            </a:r>
          </a:p>
          <a:p>
            <a:pPr indent="489787" algn="just"/>
            <a:r>
              <a:rPr lang="ru-RU" sz="1308" dirty="0">
                <a:solidFill>
                  <a:schemeClr val="tx1"/>
                </a:solidFill>
              </a:rPr>
              <a:t>Ведущими отраслями экономики являются промышленность, геология, наука, строительство, транспорт, связь. </a:t>
            </a:r>
          </a:p>
          <a:p>
            <a:endParaRPr lang="ru-RU" sz="1090" b="1" dirty="0">
              <a:solidFill>
                <a:schemeClr val="tx1"/>
              </a:solidFill>
            </a:endParaRPr>
          </a:p>
          <a:p>
            <a:endParaRPr lang="en-US" sz="1308" b="1" dirty="0">
              <a:solidFill>
                <a:schemeClr val="accent1">
                  <a:lumMod val="75000"/>
                </a:schemeClr>
              </a:solidFill>
            </a:endParaRPr>
          </a:p>
          <a:p>
            <a:endParaRPr lang="en-US" sz="1308" b="1" dirty="0">
              <a:solidFill>
                <a:schemeClr val="accent1">
                  <a:lumMod val="75000"/>
                </a:schemeClr>
              </a:solidFill>
            </a:endParaRPr>
          </a:p>
          <a:p>
            <a:endParaRPr lang="en-US" sz="1308" b="1" dirty="0">
              <a:solidFill>
                <a:schemeClr val="accent1">
                  <a:lumMod val="75000"/>
                </a:schemeClr>
              </a:solidFill>
            </a:endParaRPr>
          </a:p>
          <a:p>
            <a:pPr indent="489787" algn="just"/>
            <a:endParaRPr lang="en-US" sz="1308" b="1" dirty="0">
              <a:solidFill>
                <a:schemeClr val="accent1">
                  <a:lumMod val="75000"/>
                </a:schemeClr>
              </a:solidFill>
            </a:endParaRPr>
          </a:p>
          <a:p>
            <a:pPr indent="489787" algn="just"/>
            <a:r>
              <a:rPr lang="en-US" sz="1308" b="1" dirty="0" err="1">
                <a:solidFill>
                  <a:schemeClr val="accent1">
                    <a:lumMod val="75000"/>
                  </a:schemeClr>
                </a:solidFill>
              </a:rPr>
              <a:t>Bugulma</a:t>
            </a:r>
            <a:r>
              <a:rPr lang="en-US" sz="1308" b="1" dirty="0">
                <a:solidFill>
                  <a:schemeClr val="accent1">
                    <a:lumMod val="75000"/>
                  </a:schemeClr>
                </a:solidFill>
              </a:rPr>
              <a:t> - a city in the south-east of Tatarstan, near the headwaters of the river </a:t>
            </a:r>
            <a:r>
              <a:rPr lang="en-US" sz="1308" b="1" dirty="0" err="1">
                <a:solidFill>
                  <a:schemeClr val="accent1">
                    <a:lumMod val="75000"/>
                  </a:schemeClr>
                </a:solidFill>
              </a:rPr>
              <a:t>Zai</a:t>
            </a:r>
            <a:r>
              <a:rPr lang="en-US" sz="1308" b="1" dirty="0">
                <a:solidFill>
                  <a:schemeClr val="accent1">
                    <a:lumMod val="75000"/>
                  </a:schemeClr>
                </a:solidFill>
              </a:rPr>
              <a:t>, center of Bugulma municipality. Distance to the capital of the Republic of Tatarstan, Kazan - 333 km. Major railway station on the federal line Ulyanovsk - Ufa, the airport, major highways node. The total area of the Bugulma municipal district is 140 thousand hectares, including: the area of the city is 3 thousand hectares, the area covered by forest is 27 thousand hectares, the area of agricultural land is 100 thousand hectares.</a:t>
            </a:r>
          </a:p>
          <a:p>
            <a:pPr indent="489787" algn="just"/>
            <a:r>
              <a:rPr lang="en-US" sz="1308" b="1" dirty="0">
                <a:solidFill>
                  <a:schemeClr val="accent1">
                    <a:lumMod val="75000"/>
                  </a:schemeClr>
                </a:solidFill>
              </a:rPr>
              <a:t>Population - the city of </a:t>
            </a:r>
            <a:r>
              <a:rPr lang="en-US" sz="1308" b="1" dirty="0" smtClean="0">
                <a:solidFill>
                  <a:schemeClr val="accent1">
                    <a:lumMod val="75000"/>
                  </a:schemeClr>
                </a:solidFill>
              </a:rPr>
              <a:t>83</a:t>
            </a:r>
            <a:r>
              <a:rPr lang="ru-RU" sz="1308" b="1" dirty="0" smtClean="0">
                <a:solidFill>
                  <a:schemeClr val="accent1">
                    <a:lumMod val="75000"/>
                  </a:schemeClr>
                </a:solidFill>
              </a:rPr>
              <a:t>.7</a:t>
            </a:r>
            <a:r>
              <a:rPr lang="en-US" sz="1308" b="1" dirty="0" smtClean="0">
                <a:solidFill>
                  <a:schemeClr val="accent1">
                    <a:lumMod val="75000"/>
                  </a:schemeClr>
                </a:solidFill>
              </a:rPr>
              <a:t> </a:t>
            </a:r>
            <a:r>
              <a:rPr lang="en-US" sz="1308" b="1" dirty="0">
                <a:solidFill>
                  <a:schemeClr val="accent1">
                    <a:lumMod val="75000"/>
                  </a:schemeClr>
                </a:solidFill>
              </a:rPr>
              <a:t>thousand, area - </a:t>
            </a:r>
            <a:r>
              <a:rPr lang="en-US" sz="1308" b="1" dirty="0" smtClean="0">
                <a:solidFill>
                  <a:schemeClr val="accent1">
                    <a:lumMod val="75000"/>
                  </a:schemeClr>
                </a:solidFill>
              </a:rPr>
              <a:t>20.</a:t>
            </a:r>
            <a:r>
              <a:rPr lang="ru-RU" sz="1308" b="1" dirty="0" smtClean="0">
                <a:solidFill>
                  <a:schemeClr val="accent1">
                    <a:lumMod val="75000"/>
                  </a:schemeClr>
                </a:solidFill>
              </a:rPr>
              <a:t>8</a:t>
            </a:r>
            <a:r>
              <a:rPr lang="en-US" sz="1308" b="1" dirty="0" smtClean="0">
                <a:solidFill>
                  <a:schemeClr val="accent1">
                    <a:lumMod val="75000"/>
                  </a:schemeClr>
                </a:solidFill>
              </a:rPr>
              <a:t> </a:t>
            </a:r>
            <a:r>
              <a:rPr lang="en-US" sz="1308" b="1" dirty="0">
                <a:solidFill>
                  <a:schemeClr val="accent1">
                    <a:lumMod val="75000"/>
                  </a:schemeClr>
                </a:solidFill>
              </a:rPr>
              <a:t>thousand, in total </a:t>
            </a:r>
            <a:r>
              <a:rPr lang="en-US" sz="1308" b="1" dirty="0" smtClean="0">
                <a:solidFill>
                  <a:schemeClr val="accent1">
                    <a:lumMod val="75000"/>
                  </a:schemeClr>
                </a:solidFill>
              </a:rPr>
              <a:t>– 10</a:t>
            </a:r>
            <a:r>
              <a:rPr lang="ru-RU" sz="1308" b="1" dirty="0" smtClean="0">
                <a:solidFill>
                  <a:schemeClr val="accent1">
                    <a:lumMod val="75000"/>
                  </a:schemeClr>
                </a:solidFill>
              </a:rPr>
              <a:t>4,5</a:t>
            </a:r>
            <a:r>
              <a:rPr lang="en-US" sz="1308" b="1" dirty="0" smtClean="0">
                <a:solidFill>
                  <a:schemeClr val="accent1">
                    <a:lumMod val="75000"/>
                  </a:schemeClr>
                </a:solidFill>
              </a:rPr>
              <a:t> </a:t>
            </a:r>
            <a:r>
              <a:rPr lang="en-US" sz="1308" b="1" dirty="0">
                <a:solidFill>
                  <a:schemeClr val="accent1">
                    <a:lumMod val="75000"/>
                  </a:schemeClr>
                </a:solidFill>
              </a:rPr>
              <a:t>thousand. Ethnic composition (main nationalities): Russian - 60 thousand (57%), Tatars - 37 thousand (35%), Chuvash - 3 thousand (3%), Mordvinians -                    2 thousand (2 %).</a:t>
            </a:r>
          </a:p>
          <a:p>
            <a:pPr indent="489787" algn="just"/>
            <a:r>
              <a:rPr lang="en-US" sz="1308" b="1" dirty="0">
                <a:solidFill>
                  <a:schemeClr val="accent1">
                    <a:lumMod val="75000"/>
                  </a:schemeClr>
                </a:solidFill>
              </a:rPr>
              <a:t>The leading sectors of the economy are industry, geology, science, construction, transport, communications.</a:t>
            </a:r>
            <a:endParaRPr lang="ru-RU" sz="1308" b="1" dirty="0">
              <a:solidFill>
                <a:schemeClr val="accent1">
                  <a:lumMod val="75000"/>
                </a:schemeClr>
              </a:solidFill>
            </a:endParaRPr>
          </a:p>
        </p:txBody>
      </p:sp>
      <p:sp>
        <p:nvSpPr>
          <p:cNvPr id="7" name="Прямоугольник 6"/>
          <p:cNvSpPr/>
          <p:nvPr/>
        </p:nvSpPr>
        <p:spPr>
          <a:xfrm>
            <a:off x="9736002" y="7155546"/>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a:solidFill>
                  <a:schemeClr val="tx1"/>
                </a:solidFill>
              </a:rPr>
              <a:t>4</a:t>
            </a:r>
          </a:p>
        </p:txBody>
      </p:sp>
      <p:sp>
        <p:nvSpPr>
          <p:cNvPr id="8" name="Прямоугольник 7"/>
          <p:cNvSpPr/>
          <p:nvPr/>
        </p:nvSpPr>
        <p:spPr>
          <a:xfrm>
            <a:off x="4850347" y="325622"/>
            <a:ext cx="5573846" cy="628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БУГУЛЬМИНСКИЙ МУНИЦИПАЛЬНЫЙ РАЙОН РЕСПУБЛИКИ ТАТАРСТАН</a:t>
            </a:r>
          </a:p>
        </p:txBody>
      </p:sp>
      <p:sp>
        <p:nvSpPr>
          <p:cNvPr id="9" name="Прямоугольник 8"/>
          <p:cNvSpPr/>
          <p:nvPr/>
        </p:nvSpPr>
        <p:spPr>
          <a:xfrm>
            <a:off x="4850347" y="3858342"/>
            <a:ext cx="5573846" cy="628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en-US" sz="2149" b="1" dirty="0">
                <a:solidFill>
                  <a:schemeClr val="accent1">
                    <a:lumMod val="50000"/>
                  </a:schemeClr>
                </a:solidFill>
              </a:rPr>
              <a:t>BUGULMA MUNICIPALITY </a:t>
            </a:r>
          </a:p>
          <a:p>
            <a:pPr algn="ctr"/>
            <a:r>
              <a:rPr lang="en-US" sz="2149" b="1" dirty="0">
                <a:solidFill>
                  <a:schemeClr val="accent1">
                    <a:lumMod val="50000"/>
                  </a:schemeClr>
                </a:solidFill>
              </a:rPr>
              <a:t>REPUBLIC OF TATARSTAN</a:t>
            </a:r>
          </a:p>
        </p:txBody>
      </p:sp>
      <p:pic>
        <p:nvPicPr>
          <p:cNvPr id="2053" name="Picture 5" descr="C:\Documents and Settings\Admin\Рабочий стол\Фото Слайды\новые новые город\Копия kA4GljLu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771842"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5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382114" y="325624"/>
            <a:ext cx="4252347" cy="628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КОНКУРЕНТНЫЕ ПРЕИМУЩЕСТВА</a:t>
            </a:r>
          </a:p>
        </p:txBody>
      </p:sp>
      <p:sp>
        <p:nvSpPr>
          <p:cNvPr id="5" name="Прямоугольник 4"/>
          <p:cNvSpPr/>
          <p:nvPr/>
        </p:nvSpPr>
        <p:spPr>
          <a:xfrm>
            <a:off x="382114" y="3936847"/>
            <a:ext cx="4252347" cy="628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en-US" sz="2149" b="1" dirty="0">
                <a:solidFill>
                  <a:schemeClr val="accent1">
                    <a:lumMod val="50000"/>
                  </a:schemeClr>
                </a:solidFill>
              </a:rPr>
              <a:t>COMPETITIVE ADVANTAGES</a:t>
            </a:r>
            <a:endParaRPr lang="ru-RU" sz="2149" b="1" dirty="0">
              <a:solidFill>
                <a:schemeClr val="accent1">
                  <a:lumMod val="50000"/>
                </a:schemeClr>
              </a:solidFill>
            </a:endParaRPr>
          </a:p>
        </p:txBody>
      </p:sp>
      <p:sp>
        <p:nvSpPr>
          <p:cNvPr id="7" name="Прямоугольник 6"/>
          <p:cNvSpPr/>
          <p:nvPr/>
        </p:nvSpPr>
        <p:spPr>
          <a:xfrm>
            <a:off x="382114" y="953661"/>
            <a:ext cx="4252347" cy="281968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marL="311505" indent="-311505">
              <a:buClr>
                <a:schemeClr val="accent3"/>
              </a:buClr>
              <a:buFont typeface="Arial" pitchFamily="34" charset="0"/>
              <a:buChar char="•"/>
            </a:pPr>
            <a:r>
              <a:rPr lang="ru-RU" sz="1744" dirty="0">
                <a:solidFill>
                  <a:schemeClr val="tx1"/>
                </a:solidFill>
              </a:rPr>
              <a:t>Удобное географическое положение;</a:t>
            </a:r>
          </a:p>
          <a:p>
            <a:pPr marL="311505" indent="-311505" algn="just">
              <a:buClr>
                <a:schemeClr val="accent3"/>
              </a:buClr>
              <a:buFont typeface="Arial" pitchFamily="34" charset="0"/>
              <a:buChar char="•"/>
            </a:pPr>
            <a:r>
              <a:rPr lang="ru-RU" sz="1744" dirty="0">
                <a:solidFill>
                  <a:schemeClr val="tx1"/>
                </a:solidFill>
              </a:rPr>
              <a:t>Промышленный потенциал;</a:t>
            </a:r>
          </a:p>
          <a:p>
            <a:pPr marL="311505" indent="-311505" algn="just">
              <a:buClr>
                <a:schemeClr val="accent3"/>
              </a:buClr>
              <a:buFont typeface="Arial" pitchFamily="34" charset="0"/>
              <a:buChar char="•"/>
            </a:pPr>
            <a:r>
              <a:rPr lang="ru-RU" sz="1744" dirty="0">
                <a:solidFill>
                  <a:schemeClr val="tx1"/>
                </a:solidFill>
              </a:rPr>
              <a:t>Наличие основных видов; транспорта – автомобильного, железнодорожного, воздушного;</a:t>
            </a:r>
          </a:p>
          <a:p>
            <a:pPr marL="311505" indent="-311505" algn="just">
              <a:buClr>
                <a:schemeClr val="accent3"/>
              </a:buClr>
              <a:buFont typeface="Arial" pitchFamily="34" charset="0"/>
              <a:buChar char="•"/>
            </a:pPr>
            <a:r>
              <a:rPr lang="ru-RU" sz="1744" dirty="0">
                <a:solidFill>
                  <a:schemeClr val="tx1"/>
                </a:solidFill>
              </a:rPr>
              <a:t>Развитая система образования, кадровый потенциал;</a:t>
            </a:r>
          </a:p>
          <a:p>
            <a:pPr marL="311505" indent="-311505" algn="just">
              <a:buClr>
                <a:schemeClr val="accent3"/>
              </a:buClr>
              <a:buFont typeface="Arial" pitchFamily="34" charset="0"/>
              <a:buChar char="•"/>
            </a:pPr>
            <a:r>
              <a:rPr lang="ru-RU" sz="1744" dirty="0">
                <a:solidFill>
                  <a:schemeClr val="tx1"/>
                </a:solidFill>
              </a:rPr>
              <a:t>Запасы мощностей по теплу, воде, электричеству</a:t>
            </a:r>
          </a:p>
        </p:txBody>
      </p:sp>
      <p:sp>
        <p:nvSpPr>
          <p:cNvPr id="8" name="Прямоугольник 7"/>
          <p:cNvSpPr/>
          <p:nvPr/>
        </p:nvSpPr>
        <p:spPr>
          <a:xfrm>
            <a:off x="382114" y="4643391"/>
            <a:ext cx="4252347" cy="243365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marL="311505" indent="-311505" algn="just">
              <a:buClr>
                <a:schemeClr val="accent3"/>
              </a:buClr>
              <a:buFont typeface="Arial" pitchFamily="34" charset="0"/>
              <a:buChar char="•"/>
            </a:pPr>
            <a:r>
              <a:rPr lang="en-US" sz="1744" b="1" dirty="0">
                <a:solidFill>
                  <a:schemeClr val="accent1">
                    <a:lumMod val="75000"/>
                  </a:schemeClr>
                </a:solidFill>
              </a:rPr>
              <a:t>Convenient  geographical  location</a:t>
            </a:r>
            <a:r>
              <a:rPr lang="ru-RU" sz="1744" b="1" dirty="0">
                <a:solidFill>
                  <a:schemeClr val="accent1">
                    <a:lumMod val="75000"/>
                  </a:schemeClr>
                </a:solidFill>
              </a:rPr>
              <a:t>;</a:t>
            </a:r>
            <a:endParaRPr lang="en-US" sz="1744" b="1" dirty="0">
              <a:solidFill>
                <a:schemeClr val="accent1">
                  <a:lumMod val="75000"/>
                </a:schemeClr>
              </a:solidFill>
            </a:endParaRPr>
          </a:p>
          <a:p>
            <a:pPr marL="311505" indent="-311505" algn="just">
              <a:buClr>
                <a:schemeClr val="accent3"/>
              </a:buClr>
              <a:buFont typeface="Arial" pitchFamily="34" charset="0"/>
              <a:buChar char="•"/>
            </a:pPr>
            <a:r>
              <a:rPr lang="en-US" sz="1744" b="1" dirty="0">
                <a:solidFill>
                  <a:schemeClr val="accent1">
                    <a:lumMod val="75000"/>
                  </a:schemeClr>
                </a:solidFill>
              </a:rPr>
              <a:t>Industrial potential</a:t>
            </a:r>
            <a:r>
              <a:rPr lang="ru-RU" sz="1744" b="1" dirty="0">
                <a:solidFill>
                  <a:schemeClr val="accent1">
                    <a:lumMod val="75000"/>
                  </a:schemeClr>
                </a:solidFill>
              </a:rPr>
              <a:t>;</a:t>
            </a:r>
            <a:endParaRPr lang="en-US" sz="1744" b="1" dirty="0">
              <a:solidFill>
                <a:schemeClr val="accent1">
                  <a:lumMod val="75000"/>
                </a:schemeClr>
              </a:solidFill>
            </a:endParaRPr>
          </a:p>
          <a:p>
            <a:pPr marL="311505" indent="-311505" algn="just">
              <a:buClr>
                <a:schemeClr val="accent3"/>
              </a:buClr>
              <a:buFont typeface="Arial" pitchFamily="34" charset="0"/>
              <a:buChar char="•"/>
            </a:pPr>
            <a:r>
              <a:rPr lang="en-US" sz="1744" b="1" dirty="0">
                <a:solidFill>
                  <a:schemeClr val="accent1">
                    <a:lumMod val="75000"/>
                  </a:schemeClr>
                </a:solidFill>
              </a:rPr>
              <a:t>Presence of the main types of transport - road, rail, air</a:t>
            </a:r>
            <a:r>
              <a:rPr lang="ru-RU" sz="1744" b="1" dirty="0">
                <a:solidFill>
                  <a:schemeClr val="accent1">
                    <a:lumMod val="75000"/>
                  </a:schemeClr>
                </a:solidFill>
              </a:rPr>
              <a:t>;</a:t>
            </a:r>
            <a:endParaRPr lang="en-US" sz="1744" b="1" dirty="0">
              <a:solidFill>
                <a:schemeClr val="accent1">
                  <a:lumMod val="75000"/>
                </a:schemeClr>
              </a:solidFill>
            </a:endParaRPr>
          </a:p>
          <a:p>
            <a:pPr marL="311505" indent="-311505" algn="just">
              <a:buClr>
                <a:schemeClr val="accent3"/>
              </a:buClr>
              <a:buFont typeface="Arial" pitchFamily="34" charset="0"/>
              <a:buChar char="•"/>
            </a:pPr>
            <a:r>
              <a:rPr lang="en-US" sz="1744" b="1" dirty="0">
                <a:solidFill>
                  <a:schemeClr val="accent1">
                    <a:lumMod val="75000"/>
                  </a:schemeClr>
                </a:solidFill>
              </a:rPr>
              <a:t>Developed system of education</a:t>
            </a:r>
            <a:r>
              <a:rPr lang="ru-RU" sz="1744" b="1" dirty="0">
                <a:solidFill>
                  <a:schemeClr val="accent1">
                    <a:lumMod val="75000"/>
                  </a:schemeClr>
                </a:solidFill>
              </a:rPr>
              <a:t>, </a:t>
            </a:r>
            <a:r>
              <a:rPr lang="en-US" sz="1744" b="1" dirty="0">
                <a:solidFill>
                  <a:schemeClr val="accent1">
                    <a:lumMod val="75000"/>
                  </a:schemeClr>
                </a:solidFill>
              </a:rPr>
              <a:t>human resources</a:t>
            </a:r>
            <a:r>
              <a:rPr lang="ru-RU" sz="1744" b="1" dirty="0">
                <a:solidFill>
                  <a:schemeClr val="accent1">
                    <a:lumMod val="75000"/>
                  </a:schemeClr>
                </a:solidFill>
              </a:rPr>
              <a:t>;</a:t>
            </a:r>
            <a:endParaRPr lang="en-US" sz="1744" b="1" dirty="0">
              <a:solidFill>
                <a:schemeClr val="accent1">
                  <a:lumMod val="75000"/>
                </a:schemeClr>
              </a:solidFill>
            </a:endParaRPr>
          </a:p>
          <a:p>
            <a:pPr marL="311505" indent="-311505" algn="just">
              <a:buClr>
                <a:schemeClr val="accent3"/>
              </a:buClr>
              <a:buFont typeface="Arial" pitchFamily="34" charset="0"/>
              <a:buChar char="•"/>
            </a:pPr>
            <a:r>
              <a:rPr lang="en-US" sz="1744" b="1" dirty="0">
                <a:solidFill>
                  <a:schemeClr val="accent1">
                    <a:lumMod val="75000"/>
                  </a:schemeClr>
                </a:solidFill>
              </a:rPr>
              <a:t>Power reserve of heat, water, electricity</a:t>
            </a:r>
            <a:endParaRPr lang="ru-RU" sz="1744" b="1" dirty="0">
              <a:solidFill>
                <a:schemeClr val="accent1">
                  <a:lumMod val="75000"/>
                </a:schemeClr>
              </a:solidFill>
            </a:endParaRPr>
          </a:p>
        </p:txBody>
      </p:sp>
      <p:pic>
        <p:nvPicPr>
          <p:cNvPr id="3075" name="Picture 3" descr="C:\Documents and Settings\Admin\Рабочий стол\Фото Слайды\новые новые город\Копия JACWSo8Jtr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809" y="-1"/>
            <a:ext cx="6047953" cy="755967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9737275" y="6998537"/>
            <a:ext cx="1079442"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a:solidFill>
                  <a:schemeClr val="tx1"/>
                </a:solidFill>
              </a:rPr>
              <a:t>5</a:t>
            </a: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0" y="325622"/>
            <a:ext cx="5910163" cy="8635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ОБРАЗОВАТЕЛЬНЫЙ И КАДРОВЫЙ ПОТЕНЦИАЛ</a:t>
            </a:r>
          </a:p>
          <a:p>
            <a:pPr algn="r"/>
            <a:r>
              <a:rPr lang="en-US" sz="2149" b="1" dirty="0">
                <a:solidFill>
                  <a:schemeClr val="accent1">
                    <a:lumMod val="50000"/>
                  </a:schemeClr>
                </a:solidFill>
              </a:rPr>
              <a:t>EDUCATIONAL AND PERSONNEL</a:t>
            </a:r>
            <a:endParaRPr lang="ru-RU" sz="2149" b="1" dirty="0">
              <a:solidFill>
                <a:schemeClr val="accent1">
                  <a:lumMod val="50000"/>
                </a:schemeClr>
              </a:solidFill>
            </a:endParaRPr>
          </a:p>
        </p:txBody>
      </p:sp>
      <p:sp>
        <p:nvSpPr>
          <p:cNvPr id="5" name="Прямоугольник 4"/>
          <p:cNvSpPr/>
          <p:nvPr/>
        </p:nvSpPr>
        <p:spPr>
          <a:xfrm>
            <a:off x="6335400" y="325623"/>
            <a:ext cx="4294271" cy="102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Структура численности занятых по отраслям экономики, %</a:t>
            </a:r>
          </a:p>
          <a:p>
            <a:pPr algn="r"/>
            <a:r>
              <a:rPr lang="en-US" sz="1526" b="1" dirty="0">
                <a:solidFill>
                  <a:schemeClr val="accent1">
                    <a:lumMod val="50000"/>
                  </a:schemeClr>
                </a:solidFill>
              </a:rPr>
              <a:t>The structure of the number of employees by industry</a:t>
            </a:r>
            <a:r>
              <a:rPr lang="ru-RU" sz="1526" b="1" dirty="0">
                <a:solidFill>
                  <a:schemeClr val="accent1">
                    <a:lumMod val="50000"/>
                  </a:schemeClr>
                </a:solidFill>
              </a:rPr>
              <a:t>, %</a:t>
            </a:r>
          </a:p>
        </p:txBody>
      </p:sp>
      <p:sp>
        <p:nvSpPr>
          <p:cNvPr id="7" name="Прямоугольник 6"/>
          <p:cNvSpPr/>
          <p:nvPr/>
        </p:nvSpPr>
        <p:spPr>
          <a:xfrm>
            <a:off x="297064" y="1189177"/>
            <a:ext cx="5825923" cy="471029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526" dirty="0">
                <a:solidFill>
                  <a:schemeClr val="tx1"/>
                </a:solidFill>
              </a:rPr>
              <a:t>Численность трудовых ресурсов Бугульминского муниципального района на начало </a:t>
            </a:r>
            <a:r>
              <a:rPr lang="ru-RU" sz="1526" dirty="0" smtClean="0">
                <a:solidFill>
                  <a:schemeClr val="tx1"/>
                </a:solidFill>
              </a:rPr>
              <a:t>2019 </a:t>
            </a:r>
            <a:r>
              <a:rPr lang="ru-RU" sz="1526" dirty="0">
                <a:solidFill>
                  <a:schemeClr val="tx1"/>
                </a:solidFill>
              </a:rPr>
              <a:t>года составила </a:t>
            </a:r>
            <a:r>
              <a:rPr lang="ru-RU" sz="1526" dirty="0" smtClean="0">
                <a:solidFill>
                  <a:schemeClr val="tx1"/>
                </a:solidFill>
              </a:rPr>
              <a:t>70 </a:t>
            </a:r>
            <a:r>
              <a:rPr lang="ru-RU" sz="1526" dirty="0">
                <a:solidFill>
                  <a:schemeClr val="tx1"/>
                </a:solidFill>
              </a:rPr>
              <a:t>тыс.чел., численность экономически активного населения – </a:t>
            </a:r>
            <a:r>
              <a:rPr lang="ru-RU" sz="1526" dirty="0" smtClean="0">
                <a:solidFill>
                  <a:schemeClr val="tx1"/>
                </a:solidFill>
              </a:rPr>
              <a:t>59,3 </a:t>
            </a:r>
            <a:r>
              <a:rPr lang="ru-RU" sz="1526" dirty="0">
                <a:solidFill>
                  <a:schemeClr val="tx1"/>
                </a:solidFill>
              </a:rPr>
              <a:t>тыс. чел. </a:t>
            </a:r>
            <a:r>
              <a:rPr lang="ru-RU" sz="1526" dirty="0" smtClean="0">
                <a:solidFill>
                  <a:schemeClr val="tx1"/>
                </a:solidFill>
              </a:rPr>
              <a:t>Численность </a:t>
            </a:r>
            <a:r>
              <a:rPr lang="ru-RU" sz="1526" dirty="0">
                <a:solidFill>
                  <a:schemeClr val="tx1"/>
                </a:solidFill>
              </a:rPr>
              <a:t>безработных составила </a:t>
            </a:r>
            <a:r>
              <a:rPr lang="ru-RU" sz="1526" dirty="0" smtClean="0">
                <a:solidFill>
                  <a:schemeClr val="tx1"/>
                </a:solidFill>
              </a:rPr>
              <a:t>251 </a:t>
            </a:r>
            <a:r>
              <a:rPr lang="ru-RU" sz="1526" dirty="0">
                <a:solidFill>
                  <a:schemeClr val="tx1"/>
                </a:solidFill>
              </a:rPr>
              <a:t>чел.</a:t>
            </a:r>
          </a:p>
          <a:p>
            <a:pPr indent="489787" algn="just">
              <a:buClr>
                <a:schemeClr val="accent3"/>
              </a:buClr>
            </a:pPr>
            <a:r>
              <a:rPr lang="ru-RU" sz="1526" dirty="0">
                <a:solidFill>
                  <a:schemeClr val="tx1"/>
                </a:solidFill>
              </a:rPr>
              <a:t>Образовательную подготовку осуществляют 40 школ,                       20 учреждений среднего и дополнительного образования,                    3 филиала высших учебных заведений.</a:t>
            </a:r>
          </a:p>
          <a:p>
            <a:pPr algn="just">
              <a:buClr>
                <a:schemeClr val="accent3"/>
              </a:buClr>
            </a:pPr>
            <a:endParaRPr lang="ru-RU" sz="1526" dirty="0">
              <a:solidFill>
                <a:schemeClr val="tx1"/>
              </a:solidFill>
            </a:endParaRPr>
          </a:p>
          <a:p>
            <a:pPr indent="489787" algn="just">
              <a:buClr>
                <a:schemeClr val="accent3"/>
              </a:buClr>
            </a:pPr>
            <a:r>
              <a:rPr lang="en-US" sz="1526" b="1" dirty="0">
                <a:solidFill>
                  <a:schemeClr val="accent1">
                    <a:lumMod val="75000"/>
                  </a:schemeClr>
                </a:solidFill>
              </a:rPr>
              <a:t>The quantity of labor resources in Bugulma municipality at the beginning of </a:t>
            </a:r>
            <a:r>
              <a:rPr lang="en-US" sz="1526" b="1" dirty="0" smtClean="0">
                <a:solidFill>
                  <a:schemeClr val="accent1">
                    <a:lumMod val="75000"/>
                  </a:schemeClr>
                </a:solidFill>
              </a:rPr>
              <a:t>201</a:t>
            </a:r>
            <a:r>
              <a:rPr lang="ru-RU" sz="1526" b="1" dirty="0" smtClean="0">
                <a:solidFill>
                  <a:schemeClr val="accent1">
                    <a:lumMod val="75000"/>
                  </a:schemeClr>
                </a:solidFill>
              </a:rPr>
              <a:t>9</a:t>
            </a:r>
            <a:r>
              <a:rPr lang="en-US" sz="1526" b="1" dirty="0" smtClean="0">
                <a:solidFill>
                  <a:schemeClr val="accent1">
                    <a:lumMod val="75000"/>
                  </a:schemeClr>
                </a:solidFill>
              </a:rPr>
              <a:t> </a:t>
            </a:r>
            <a:r>
              <a:rPr lang="en-US" sz="1526" b="1" dirty="0">
                <a:solidFill>
                  <a:schemeClr val="accent1">
                    <a:lumMod val="75000"/>
                  </a:schemeClr>
                </a:solidFill>
              </a:rPr>
              <a:t>amounted to </a:t>
            </a:r>
            <a:r>
              <a:rPr lang="en-US" sz="1526" b="1" dirty="0" smtClean="0">
                <a:solidFill>
                  <a:schemeClr val="accent1">
                    <a:lumMod val="75000"/>
                  </a:schemeClr>
                </a:solidFill>
              </a:rPr>
              <a:t>7</a:t>
            </a:r>
            <a:r>
              <a:rPr lang="ru-RU" sz="1526" b="1" dirty="0" smtClean="0">
                <a:solidFill>
                  <a:schemeClr val="accent1">
                    <a:lumMod val="75000"/>
                  </a:schemeClr>
                </a:solidFill>
              </a:rPr>
              <a:t>0</a:t>
            </a:r>
            <a:r>
              <a:rPr lang="en-US" sz="1526" b="1" dirty="0" smtClean="0">
                <a:solidFill>
                  <a:schemeClr val="accent1">
                    <a:lumMod val="75000"/>
                  </a:schemeClr>
                </a:solidFill>
              </a:rPr>
              <a:t> </a:t>
            </a:r>
            <a:r>
              <a:rPr lang="en-US" sz="1526" b="1" dirty="0">
                <a:solidFill>
                  <a:schemeClr val="accent1">
                    <a:lumMod val="75000"/>
                  </a:schemeClr>
                </a:solidFill>
              </a:rPr>
              <a:t>thousand, the number of economically active population </a:t>
            </a:r>
            <a:r>
              <a:rPr lang="en-US" sz="1526" b="1" dirty="0" smtClean="0">
                <a:solidFill>
                  <a:schemeClr val="accent1">
                    <a:lumMod val="75000"/>
                  </a:schemeClr>
                </a:solidFill>
              </a:rPr>
              <a:t>– 5</a:t>
            </a:r>
            <a:r>
              <a:rPr lang="ru-RU" sz="1526" b="1" dirty="0" smtClean="0">
                <a:solidFill>
                  <a:schemeClr val="accent1">
                    <a:lumMod val="75000"/>
                  </a:schemeClr>
                </a:solidFill>
              </a:rPr>
              <a:t>9,3</a:t>
            </a:r>
            <a:r>
              <a:rPr lang="en-US" sz="1526" b="1" dirty="0" smtClean="0">
                <a:solidFill>
                  <a:schemeClr val="accent1">
                    <a:lumMod val="75000"/>
                  </a:schemeClr>
                </a:solidFill>
              </a:rPr>
              <a:t> </a:t>
            </a:r>
            <a:r>
              <a:rPr lang="en-US" sz="1526" b="1" dirty="0">
                <a:solidFill>
                  <a:schemeClr val="accent1">
                    <a:lumMod val="75000"/>
                  </a:schemeClr>
                </a:solidFill>
              </a:rPr>
              <a:t>thousand people. The </a:t>
            </a:r>
            <a:r>
              <a:rPr lang="en-US" sz="1526" b="1" dirty="0" smtClean="0">
                <a:solidFill>
                  <a:schemeClr val="accent1">
                    <a:lumMod val="75000"/>
                  </a:schemeClr>
                </a:solidFill>
              </a:rPr>
              <a:t>number </a:t>
            </a:r>
            <a:r>
              <a:rPr lang="en-US" sz="1526" b="1" dirty="0">
                <a:solidFill>
                  <a:schemeClr val="accent1">
                    <a:lumMod val="75000"/>
                  </a:schemeClr>
                </a:solidFill>
              </a:rPr>
              <a:t>of unemployed was </a:t>
            </a:r>
            <a:r>
              <a:rPr lang="ru-RU" sz="1526" b="1" dirty="0" smtClean="0">
                <a:solidFill>
                  <a:schemeClr val="accent1">
                    <a:lumMod val="75000"/>
                  </a:schemeClr>
                </a:solidFill>
              </a:rPr>
              <a:t>251</a:t>
            </a:r>
            <a:r>
              <a:rPr lang="en-US" sz="1526" b="1" dirty="0" smtClean="0">
                <a:solidFill>
                  <a:schemeClr val="accent1">
                    <a:lumMod val="75000"/>
                  </a:schemeClr>
                </a:solidFill>
              </a:rPr>
              <a:t> </a:t>
            </a:r>
            <a:r>
              <a:rPr lang="en-US" sz="1526" b="1" dirty="0">
                <a:solidFill>
                  <a:schemeClr val="accent1">
                    <a:lumMod val="75000"/>
                  </a:schemeClr>
                </a:solidFill>
              </a:rPr>
              <a:t>people.</a:t>
            </a:r>
          </a:p>
          <a:p>
            <a:pPr indent="489787" algn="just">
              <a:buClr>
                <a:schemeClr val="accent3"/>
              </a:buClr>
            </a:pPr>
            <a:r>
              <a:rPr lang="en-US" sz="1526" b="1" dirty="0">
                <a:solidFill>
                  <a:schemeClr val="accent1">
                    <a:lumMod val="75000"/>
                  </a:schemeClr>
                </a:solidFill>
              </a:rPr>
              <a:t>Educational training is carried out 40 schools, 20 institutions of secondary and further education, 3 branches of higher educational institutions</a:t>
            </a:r>
            <a:endParaRPr lang="ru-RU" sz="1526" b="1" dirty="0">
              <a:solidFill>
                <a:schemeClr val="accent1">
                  <a:lumMod val="75000"/>
                </a:schemeClr>
              </a:solidFill>
            </a:endParaRPr>
          </a:p>
        </p:txBody>
      </p:sp>
      <p:pic>
        <p:nvPicPr>
          <p:cNvPr id="8" name="Picture 3" descr="C:\Downloads\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601" y="5834780"/>
            <a:ext cx="2104615" cy="1144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wnloads\photo_357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683" y="5823706"/>
            <a:ext cx="2104615" cy="1155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wnloads\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2089" y="5823706"/>
            <a:ext cx="2104615" cy="11553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879600" y="5580099"/>
            <a:ext cx="2104616" cy="2546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1090" b="1" dirty="0">
                <a:solidFill>
                  <a:schemeClr val="tx1"/>
                </a:solidFill>
              </a:rPr>
              <a:t>общее / </a:t>
            </a:r>
            <a:r>
              <a:rPr lang="en-US" sz="1090" b="1" dirty="0">
                <a:solidFill>
                  <a:schemeClr val="accent1">
                    <a:lumMod val="75000"/>
                  </a:schemeClr>
                </a:solidFill>
              </a:rPr>
              <a:t>general</a:t>
            </a:r>
            <a:endParaRPr lang="ru-RU" sz="1090" b="1" dirty="0">
              <a:solidFill>
                <a:schemeClr val="accent1">
                  <a:lumMod val="75000"/>
                </a:schemeClr>
              </a:solidFill>
            </a:endParaRPr>
          </a:p>
        </p:txBody>
      </p:sp>
      <p:sp>
        <p:nvSpPr>
          <p:cNvPr id="12" name="Прямоугольник 11"/>
          <p:cNvSpPr/>
          <p:nvPr/>
        </p:nvSpPr>
        <p:spPr>
          <a:xfrm>
            <a:off x="5069884" y="5599264"/>
            <a:ext cx="2105414" cy="2355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1090" b="1" dirty="0">
                <a:solidFill>
                  <a:schemeClr val="tx1"/>
                </a:solidFill>
              </a:rPr>
              <a:t>среднее / </a:t>
            </a:r>
            <a:r>
              <a:rPr lang="en-US" sz="1090" b="1" dirty="0">
                <a:solidFill>
                  <a:schemeClr val="accent1">
                    <a:lumMod val="75000"/>
                  </a:schemeClr>
                </a:solidFill>
              </a:rPr>
              <a:t>professional</a:t>
            </a:r>
            <a:endParaRPr lang="ru-RU" sz="1090" b="1" dirty="0">
              <a:solidFill>
                <a:schemeClr val="accent1">
                  <a:lumMod val="75000"/>
                </a:schemeClr>
              </a:solidFill>
            </a:endParaRPr>
          </a:p>
        </p:txBody>
      </p:sp>
      <p:sp>
        <p:nvSpPr>
          <p:cNvPr id="13" name="Прямоугольник 12"/>
          <p:cNvSpPr/>
          <p:nvPr/>
        </p:nvSpPr>
        <p:spPr>
          <a:xfrm>
            <a:off x="7270916" y="5599264"/>
            <a:ext cx="2105788" cy="2355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1090" b="1" dirty="0">
                <a:solidFill>
                  <a:schemeClr val="tx1"/>
                </a:solidFill>
              </a:rPr>
              <a:t>высшее / </a:t>
            </a:r>
            <a:r>
              <a:rPr lang="en-US" sz="1090" b="1" dirty="0">
                <a:solidFill>
                  <a:schemeClr val="accent1">
                    <a:lumMod val="75000"/>
                  </a:schemeClr>
                </a:solidFill>
              </a:rPr>
              <a:t>higher</a:t>
            </a:r>
            <a:endParaRPr lang="ru-RU" sz="1090" b="1" dirty="0">
              <a:solidFill>
                <a:schemeClr val="accent1">
                  <a:lumMod val="75000"/>
                </a:schemeClr>
              </a:solidFill>
            </a:endParaRPr>
          </a:p>
        </p:txBody>
      </p:sp>
      <p:sp>
        <p:nvSpPr>
          <p:cNvPr id="15" name="Овал 14"/>
          <p:cNvSpPr/>
          <p:nvPr/>
        </p:nvSpPr>
        <p:spPr>
          <a:xfrm>
            <a:off x="4359387" y="6444133"/>
            <a:ext cx="680375" cy="62803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r>
              <a:rPr lang="en-US" sz="1744" kern="0" dirty="0">
                <a:solidFill>
                  <a:sysClr val="window" lastClr="FFFFFF"/>
                </a:solidFill>
                <a:latin typeface="Calibri"/>
              </a:rPr>
              <a:t>7</a:t>
            </a:r>
            <a:endParaRPr lang="ru-RU" sz="1744" kern="0" dirty="0">
              <a:solidFill>
                <a:sysClr val="window" lastClr="FFFFFF"/>
              </a:solidFill>
              <a:latin typeface="Calibri"/>
            </a:endParaRPr>
          </a:p>
        </p:txBody>
      </p:sp>
      <p:sp>
        <p:nvSpPr>
          <p:cNvPr id="17" name="Овал 16"/>
          <p:cNvSpPr/>
          <p:nvPr/>
        </p:nvSpPr>
        <p:spPr>
          <a:xfrm>
            <a:off x="6534269" y="6444133"/>
            <a:ext cx="680375" cy="62803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r>
              <a:rPr lang="en-US" sz="1744" kern="0" dirty="0">
                <a:solidFill>
                  <a:sysClr val="window" lastClr="FFFFFF"/>
                </a:solidFill>
                <a:latin typeface="Calibri"/>
              </a:rPr>
              <a:t>69</a:t>
            </a:r>
            <a:endParaRPr lang="ru-RU" sz="1744" kern="0" dirty="0">
              <a:solidFill>
                <a:sysClr val="window" lastClr="FFFFFF"/>
              </a:solidFill>
              <a:latin typeface="Calibri"/>
            </a:endParaRPr>
          </a:p>
        </p:txBody>
      </p:sp>
      <p:sp>
        <p:nvSpPr>
          <p:cNvPr id="19" name="Овал 18"/>
          <p:cNvSpPr/>
          <p:nvPr/>
        </p:nvSpPr>
        <p:spPr>
          <a:xfrm>
            <a:off x="8784257" y="6444133"/>
            <a:ext cx="680375" cy="628039"/>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99684" tIns="49843" rIns="99684" bIns="49843" rtlCol="0" anchor="ctr"/>
          <a:lstStyle/>
          <a:p>
            <a:pPr algn="ctr" defTabSz="996879">
              <a:defRPr/>
            </a:pPr>
            <a:r>
              <a:rPr lang="en-US" sz="1744" kern="0" dirty="0">
                <a:solidFill>
                  <a:sysClr val="window" lastClr="FFFFFF"/>
                </a:solidFill>
                <a:latin typeface="Calibri"/>
              </a:rPr>
              <a:t>24</a:t>
            </a:r>
            <a:endParaRPr lang="ru-RU" sz="1744" kern="0" dirty="0">
              <a:solidFill>
                <a:sysClr val="window" lastClr="FFFFFF"/>
              </a:solidFill>
              <a:latin typeface="Calibri"/>
            </a:endParaRPr>
          </a:p>
        </p:txBody>
      </p:sp>
      <p:graphicFrame>
        <p:nvGraphicFramePr>
          <p:cNvPr id="21" name="Диаграмма 20"/>
          <p:cNvGraphicFramePr/>
          <p:nvPr>
            <p:extLst>
              <p:ext uri="{D42A27DB-BD31-4B8C-83A1-F6EECF244321}">
                <p14:modId xmlns:p14="http://schemas.microsoft.com/office/powerpoint/2010/main" val="2940812383"/>
              </p:ext>
            </p:extLst>
          </p:nvPr>
        </p:nvGraphicFramePr>
        <p:xfrm>
          <a:off x="5314836" y="1503196"/>
          <a:ext cx="5376090" cy="3061690"/>
        </p:xfrm>
        <a:graphic>
          <a:graphicData uri="http://schemas.openxmlformats.org/drawingml/2006/chart">
            <c:chart xmlns:c="http://schemas.openxmlformats.org/drawingml/2006/chart" xmlns:r="http://schemas.openxmlformats.org/officeDocument/2006/relationships" r:id="rId6"/>
          </a:graphicData>
        </a:graphic>
      </p:graphicFrame>
      <p:sp>
        <p:nvSpPr>
          <p:cNvPr id="22" name="Прямоугольник 21"/>
          <p:cNvSpPr/>
          <p:nvPr/>
        </p:nvSpPr>
        <p:spPr>
          <a:xfrm>
            <a:off x="6335400" y="4499917"/>
            <a:ext cx="4294271" cy="102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Структура занятых в экономике по уровню образования, %</a:t>
            </a:r>
          </a:p>
          <a:p>
            <a:pPr algn="r"/>
            <a:r>
              <a:rPr lang="en-US" sz="1526" b="1" dirty="0">
                <a:solidFill>
                  <a:schemeClr val="accent1">
                    <a:lumMod val="50000"/>
                  </a:schemeClr>
                </a:solidFill>
              </a:rPr>
              <a:t>The structure of employment in the economy by level of education</a:t>
            </a:r>
            <a:r>
              <a:rPr lang="ru-RU" sz="1526" b="1" dirty="0">
                <a:solidFill>
                  <a:schemeClr val="accent1">
                    <a:lumMod val="50000"/>
                  </a:schemeClr>
                </a:solidFill>
              </a:rPr>
              <a:t>, %</a:t>
            </a:r>
          </a:p>
        </p:txBody>
      </p:sp>
      <p:sp>
        <p:nvSpPr>
          <p:cNvPr id="16" name="Прямоугольник 15"/>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dirty="0">
                <a:solidFill>
                  <a:schemeClr val="tx1"/>
                </a:solidFill>
              </a:rPr>
              <a:t>6</a:t>
            </a:r>
            <a:endParaRPr lang="ru-RU" sz="1744" dirty="0">
              <a:solidFill>
                <a:schemeClr val="tx1"/>
              </a:solidFill>
            </a:endParaRP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26973" y="333986"/>
            <a:ext cx="3997206" cy="6664553"/>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199" dirty="0">
                <a:solidFill>
                  <a:schemeClr val="tx1"/>
                </a:solidFill>
              </a:rPr>
              <a:t>На территории Бугульминского муниципального района в черте города Бугульма расположена железнодорожная станция федерального значения. Железнодорожный транспортный узел действует уже более ста лет, сегодня это – транспортный узел Куйбышевской железной дороги на трассе «Москва-Челябинск». Среднегодовой грузооборот составляет 150 тыс.тн, пассажиропоток – до 140 тыс.чел.</a:t>
            </a:r>
          </a:p>
          <a:p>
            <a:pPr indent="489787" algn="just">
              <a:buClr>
                <a:schemeClr val="accent3"/>
              </a:buClr>
            </a:pPr>
            <a:r>
              <a:rPr lang="ru-RU" sz="1199" dirty="0">
                <a:solidFill>
                  <a:schemeClr val="tx1"/>
                </a:solidFill>
              </a:rPr>
              <a:t>В 11 километрах севернее г. Бугульма расположен аэропорт «Бугульма», который обслуживает воздушные линии и соединяет Бугульму со многими городами России (Москва, </a:t>
            </a:r>
            <a:r>
              <a:rPr lang="ru-RU" sz="1199" dirty="0" err="1">
                <a:solidFill>
                  <a:schemeClr val="tx1"/>
                </a:solidFill>
              </a:rPr>
              <a:t>С.Петербург</a:t>
            </a:r>
            <a:r>
              <a:rPr lang="ru-RU" sz="1199" dirty="0">
                <a:solidFill>
                  <a:schemeClr val="tx1"/>
                </a:solidFill>
              </a:rPr>
              <a:t>, Нижневартовск, Симферополь, Омск, Сургут). Класс аэродрома: 3-й  - от 10 до 30 т (максимальный взлетный вес  - до 47 </a:t>
            </a:r>
            <a:r>
              <a:rPr lang="ru-RU" sz="1199" dirty="0" err="1">
                <a:solidFill>
                  <a:schemeClr val="tx1"/>
                </a:solidFill>
              </a:rPr>
              <a:t>тн</a:t>
            </a:r>
            <a:r>
              <a:rPr lang="ru-RU" sz="1199" dirty="0">
                <a:solidFill>
                  <a:schemeClr val="tx1"/>
                </a:solidFill>
              </a:rPr>
              <a:t>). Тип аэродрома – гражданский. В аэропорту осуществляется прием и отправка воздушных судов, обслуживание пассажиров, багажа, грузов, почты и бортовых запасов (бортового питания). Годовой пассажиропоток – до 30 тыс.чел.</a:t>
            </a:r>
          </a:p>
          <a:p>
            <a:pPr indent="489787" algn="just">
              <a:buClr>
                <a:schemeClr val="accent3"/>
              </a:buClr>
            </a:pPr>
            <a:r>
              <a:rPr lang="ru-RU" sz="1199" dirty="0">
                <a:solidFill>
                  <a:schemeClr val="tx1"/>
                </a:solidFill>
              </a:rPr>
              <a:t>По территории Бугульминского муниципального района проходят две федеральные автодороги:</a:t>
            </a:r>
          </a:p>
          <a:p>
            <a:pPr algn="just">
              <a:buClr>
                <a:schemeClr val="accent3"/>
              </a:buClr>
            </a:pPr>
            <a:r>
              <a:rPr lang="ru-RU" sz="1199" dirty="0">
                <a:solidFill>
                  <a:schemeClr val="tx1"/>
                </a:solidFill>
              </a:rPr>
              <a:t>- Казань – Оренбург;</a:t>
            </a:r>
          </a:p>
          <a:p>
            <a:pPr algn="just">
              <a:buClr>
                <a:schemeClr val="accent3"/>
              </a:buClr>
            </a:pPr>
            <a:r>
              <a:rPr lang="ru-RU" sz="1199" dirty="0">
                <a:solidFill>
                  <a:schemeClr val="tx1"/>
                </a:solidFill>
              </a:rPr>
              <a:t>- Москва – Челябинск (М-5).</a:t>
            </a:r>
          </a:p>
          <a:p>
            <a:pPr indent="489787" algn="just">
              <a:buClr>
                <a:schemeClr val="accent3"/>
              </a:buClr>
            </a:pPr>
            <a:r>
              <a:rPr lang="ru-RU" sz="1199" dirty="0">
                <a:solidFill>
                  <a:schemeClr val="tx1"/>
                </a:solidFill>
              </a:rPr>
              <a:t>Основными маршрутами движения грузового и пассажирского транспорта являются: автодорога Казань – Оренбург, Москва – Челябинск, Бугульма – Уральск. Указанные автомобильные дороги являются наиболее обустроенными кратчайшими дорогами, связующими западные и юго-западные районы России с уральскими промышленными районами (Ижевск, Пермь, Екатеринбург) и юго-восточными промышленными районами (Уфа, Оренбург, Челябинск). Важным является то, что эти дороги в </a:t>
            </a:r>
            <a:r>
              <a:rPr lang="ru-RU" sz="1199" dirty="0" err="1">
                <a:solidFill>
                  <a:schemeClr val="tx1"/>
                </a:solidFill>
              </a:rPr>
              <a:t>Альметьевско</a:t>
            </a:r>
            <a:r>
              <a:rPr lang="ru-RU" sz="1199" dirty="0">
                <a:solidFill>
                  <a:schemeClr val="tx1"/>
                </a:solidFill>
              </a:rPr>
              <a:t> - Бугульминской промышленной зоне пересекаются железнодорожными магистралями. </a:t>
            </a:r>
          </a:p>
          <a:p>
            <a:pPr>
              <a:buClr>
                <a:schemeClr val="accent3"/>
              </a:buClr>
            </a:pPr>
            <a:endParaRPr lang="ru-RU" sz="1090" dirty="0">
              <a:solidFill>
                <a:schemeClr val="tx1"/>
              </a:solidFill>
            </a:endParaRPr>
          </a:p>
        </p:txBody>
      </p:sp>
      <p:sp>
        <p:nvSpPr>
          <p:cNvPr id="5" name="Прямоугольник 4"/>
          <p:cNvSpPr/>
          <p:nvPr/>
        </p:nvSpPr>
        <p:spPr>
          <a:xfrm>
            <a:off x="4249371" y="333985"/>
            <a:ext cx="6331832"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ctr"/>
            <a:r>
              <a:rPr lang="ru-RU" sz="2149" b="1" dirty="0">
                <a:solidFill>
                  <a:schemeClr val="tx1"/>
                </a:solidFill>
              </a:rPr>
              <a:t>ТРАНСПОРТНАЯ ИНФРАСТРУКТУРА</a:t>
            </a:r>
          </a:p>
          <a:p>
            <a:pPr algn="ctr"/>
            <a:r>
              <a:rPr lang="en-US" sz="2149" b="1" dirty="0">
                <a:solidFill>
                  <a:schemeClr val="accent1">
                    <a:lumMod val="50000"/>
                  </a:schemeClr>
                </a:solidFill>
              </a:rPr>
              <a:t>TRANSPORT INFRASTRUCTURE</a:t>
            </a:r>
            <a:endParaRPr lang="ru-RU" sz="2149" b="1" dirty="0">
              <a:solidFill>
                <a:schemeClr val="accent1">
                  <a:lumMod val="50000"/>
                </a:schemeClr>
              </a:solidFill>
            </a:endParaRPr>
          </a:p>
        </p:txBody>
      </p:sp>
      <p:sp>
        <p:nvSpPr>
          <p:cNvPr id="6" name="Прямоугольник 5"/>
          <p:cNvSpPr/>
          <p:nvPr/>
        </p:nvSpPr>
        <p:spPr>
          <a:xfrm>
            <a:off x="6590539" y="1189180"/>
            <a:ext cx="4082254" cy="549534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en-US" sz="1199" b="1" dirty="0">
                <a:solidFill>
                  <a:schemeClr val="accent1">
                    <a:lumMod val="75000"/>
                  </a:schemeClr>
                </a:solidFill>
              </a:rPr>
              <a:t>On the territory of Bugulma municipal district, in the city Bugulma situated the railway station of federal significance. Railway transport unit has been operating for over a hundred years, today it is - transport hub Kuibyshev Railway on the route "Moscow-Chelyabinsk". The average annual turnover of 150 thousand tons, passenger traffic - up to 140 thousand.</a:t>
            </a:r>
          </a:p>
          <a:p>
            <a:pPr indent="489787" algn="just">
              <a:buClr>
                <a:schemeClr val="accent3"/>
              </a:buClr>
            </a:pPr>
            <a:r>
              <a:rPr lang="en-US" sz="1199" b="1" dirty="0">
                <a:solidFill>
                  <a:schemeClr val="accent1">
                    <a:lumMod val="75000"/>
                  </a:schemeClr>
                </a:solidFill>
              </a:rPr>
              <a:t>At 11 kilometers north of the Bugulma is located airport "Bugulma", which serves air line and connects Bugulma with many cities of Russia (Moscow, St. Petersburg, Nizhnevartovsk, Simferopol, Omsk, Surgut). Class airport: third - from 10 to 30 m (maximum takeoff weight - up to </a:t>
            </a:r>
            <a:r>
              <a:rPr lang="ru-RU" sz="1199" b="1" dirty="0">
                <a:solidFill>
                  <a:schemeClr val="accent1">
                    <a:lumMod val="75000"/>
                  </a:schemeClr>
                </a:solidFill>
              </a:rPr>
              <a:t>                  </a:t>
            </a:r>
            <a:r>
              <a:rPr lang="en-US" sz="1199" b="1" dirty="0">
                <a:solidFill>
                  <a:schemeClr val="accent1">
                    <a:lumMod val="75000"/>
                  </a:schemeClr>
                </a:solidFill>
              </a:rPr>
              <a:t>47 tons). Aerodrome Type - civil. At the airfield, reception and dispatch of aircraft, passengers, baggage, cargo, mail and aircraft stores (in-flight catering). Annual passenger traffic - up to 30 thousand.</a:t>
            </a:r>
          </a:p>
          <a:p>
            <a:pPr indent="489787" algn="just">
              <a:buClr>
                <a:schemeClr val="accent3"/>
              </a:buClr>
            </a:pPr>
            <a:r>
              <a:rPr lang="en-US" sz="1199" b="1" dirty="0" err="1">
                <a:solidFill>
                  <a:schemeClr val="accent1">
                    <a:lumMod val="75000"/>
                  </a:schemeClr>
                </a:solidFill>
              </a:rPr>
              <a:t>Bugulma</a:t>
            </a:r>
            <a:r>
              <a:rPr lang="en-US" sz="1199" b="1" dirty="0">
                <a:solidFill>
                  <a:schemeClr val="accent1">
                    <a:lumMod val="75000"/>
                  </a:schemeClr>
                </a:solidFill>
              </a:rPr>
              <a:t> municipality is crossed by two federal highways:</a:t>
            </a:r>
          </a:p>
          <a:p>
            <a:pPr algn="just">
              <a:buClr>
                <a:schemeClr val="accent3"/>
              </a:buClr>
            </a:pPr>
            <a:r>
              <a:rPr lang="en-US" sz="1199" b="1" dirty="0">
                <a:solidFill>
                  <a:schemeClr val="accent1">
                    <a:lumMod val="75000"/>
                  </a:schemeClr>
                </a:solidFill>
              </a:rPr>
              <a:t>- Kazan - Orenburg;</a:t>
            </a:r>
          </a:p>
          <a:p>
            <a:pPr algn="just">
              <a:buClr>
                <a:schemeClr val="accent3"/>
              </a:buClr>
            </a:pPr>
            <a:r>
              <a:rPr lang="en-US" sz="1199" b="1" dirty="0">
                <a:solidFill>
                  <a:schemeClr val="accent1">
                    <a:lumMod val="75000"/>
                  </a:schemeClr>
                </a:solidFill>
              </a:rPr>
              <a:t>- Moscow - Chelyabinsk (M-5).</a:t>
            </a:r>
          </a:p>
          <a:p>
            <a:pPr indent="489787" algn="just">
              <a:buClr>
                <a:schemeClr val="accent3"/>
              </a:buClr>
            </a:pPr>
            <a:r>
              <a:rPr lang="en-US" sz="1199" b="1" dirty="0">
                <a:solidFill>
                  <a:schemeClr val="accent1">
                    <a:lumMod val="75000"/>
                  </a:schemeClr>
                </a:solidFill>
              </a:rPr>
              <a:t>The main routes of movement of freight and passenger transport are: road Kazan - Orenburg, Moscow - Chelyabinsk, Bugulma - Uralsk. These roads are the most invested in the shortest way that connects the western and south-western regions of Russia with the Urals industrial areas (Izhevsk, Perm, </a:t>
            </a:r>
            <a:r>
              <a:rPr lang="en-US" sz="1199" b="1" dirty="0" err="1">
                <a:solidFill>
                  <a:schemeClr val="accent1">
                    <a:lumMod val="75000"/>
                  </a:schemeClr>
                </a:solidFill>
              </a:rPr>
              <a:t>Ekaterinburg</a:t>
            </a:r>
            <a:r>
              <a:rPr lang="en-US" sz="1199" b="1" dirty="0">
                <a:solidFill>
                  <a:schemeClr val="accent1">
                    <a:lumMod val="75000"/>
                  </a:schemeClr>
                </a:solidFill>
              </a:rPr>
              <a:t>) and south-eastern industrial areas (Ufa, Orenburg, Chelyabinsk). The important thing is that these roads in </a:t>
            </a:r>
            <a:r>
              <a:rPr lang="en-US" sz="1199" b="1" dirty="0" err="1">
                <a:solidFill>
                  <a:schemeClr val="accent1">
                    <a:lumMod val="75000"/>
                  </a:schemeClr>
                </a:solidFill>
              </a:rPr>
              <a:t>Almetyevsk</a:t>
            </a:r>
            <a:r>
              <a:rPr lang="en-US" sz="1199" b="1" dirty="0">
                <a:solidFill>
                  <a:schemeClr val="accent1">
                    <a:lumMod val="75000"/>
                  </a:schemeClr>
                </a:solidFill>
              </a:rPr>
              <a:t> - Bugulma industrial zone intersect by railway lines.</a:t>
            </a:r>
            <a:endParaRPr lang="ru-RU" sz="1199" b="1" dirty="0">
              <a:solidFill>
                <a:schemeClr val="accent1">
                  <a:lumMod val="75000"/>
                </a:schemeClr>
              </a:solidFill>
            </a:endParaRPr>
          </a:p>
        </p:txBody>
      </p:sp>
      <p:sp>
        <p:nvSpPr>
          <p:cNvPr id="10" name="Прямоугольник 9"/>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a:solidFill>
                  <a:schemeClr val="tx1"/>
                </a:solidFill>
              </a:rPr>
              <a:t>7</a:t>
            </a:r>
          </a:p>
        </p:txBody>
      </p:sp>
      <p:pic>
        <p:nvPicPr>
          <p:cNvPr id="4098" name="Picture 2" descr="C:\Downloads\220525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9370" y="1331565"/>
            <a:ext cx="2257901" cy="144071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wnloads\2015-07-24 05.29.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9370" y="2988826"/>
            <a:ext cx="2257900" cy="15830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wnload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443" y="4789026"/>
            <a:ext cx="2257899" cy="158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4889599" y="333985"/>
            <a:ext cx="5910163"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2149" b="1" dirty="0">
                <a:solidFill>
                  <a:schemeClr val="tx1"/>
                </a:solidFill>
              </a:rPr>
              <a:t>РЕЗЕРВЫ ЭНЕРГЕТИЧЕСКИХ МОЩНОСТЕЙ</a:t>
            </a:r>
          </a:p>
          <a:p>
            <a:r>
              <a:rPr lang="en-US" sz="2149" b="1" dirty="0">
                <a:solidFill>
                  <a:schemeClr val="accent1">
                    <a:lumMod val="50000"/>
                  </a:schemeClr>
                </a:solidFill>
              </a:rPr>
              <a:t>RESERVES ENERGY CAPACITY</a:t>
            </a:r>
            <a:endParaRPr lang="ru-RU" sz="2149" b="1" dirty="0">
              <a:solidFill>
                <a:schemeClr val="accent1">
                  <a:lumMod val="50000"/>
                </a:schemeClr>
              </a:solidFill>
            </a:endParaRPr>
          </a:p>
        </p:txBody>
      </p:sp>
      <p:pic>
        <p:nvPicPr>
          <p:cNvPr id="5" name="Picture 2" descr="C:\Download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13" y="1267681"/>
            <a:ext cx="4047062" cy="1805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ownloads\teploseti-770x439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13" y="3308808"/>
            <a:ext cx="4047062" cy="1805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Downloads\wr-720.sh-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13" y="5349940"/>
            <a:ext cx="4047062" cy="178934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103613" y="1424691"/>
            <a:ext cx="7143944" cy="30566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308" b="1" dirty="0">
                <a:solidFill>
                  <a:schemeClr val="tx1"/>
                </a:solidFill>
              </a:rPr>
              <a:t>РЕЗЕРВЫ ПО ПОДКЛЮЧЕНИЮ ВОДЫ / </a:t>
            </a:r>
            <a:r>
              <a:rPr lang="en-US" sz="1308" b="1" dirty="0">
                <a:solidFill>
                  <a:schemeClr val="accent1">
                    <a:lumMod val="75000"/>
                  </a:schemeClr>
                </a:solidFill>
              </a:rPr>
              <a:t>RESERVES FOR WATER SUPPLY</a:t>
            </a:r>
            <a:endParaRPr lang="ru-RU" sz="1308" b="1" dirty="0">
              <a:solidFill>
                <a:schemeClr val="accent1">
                  <a:lumMod val="75000"/>
                </a:schemeClr>
              </a:solidFill>
            </a:endParaRPr>
          </a:p>
        </p:txBody>
      </p:sp>
      <p:sp>
        <p:nvSpPr>
          <p:cNvPr id="9" name="Прямоугольник 8"/>
          <p:cNvSpPr/>
          <p:nvPr/>
        </p:nvSpPr>
        <p:spPr>
          <a:xfrm>
            <a:off x="3103613" y="3474177"/>
            <a:ext cx="7143944" cy="30566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308" b="1" dirty="0">
                <a:solidFill>
                  <a:schemeClr val="tx1"/>
                </a:solidFill>
              </a:rPr>
              <a:t>РЕЗЕРВЫ ПО ПОДКЛЮЧЕНИЮ ТЕПЛА / </a:t>
            </a:r>
            <a:r>
              <a:rPr lang="en-US" sz="1308" b="1" dirty="0">
                <a:solidFill>
                  <a:schemeClr val="accent1">
                    <a:lumMod val="75000"/>
                  </a:schemeClr>
                </a:solidFill>
              </a:rPr>
              <a:t>RESERVES FOR SUPPLY HEAT</a:t>
            </a:r>
          </a:p>
        </p:txBody>
      </p:sp>
      <p:sp>
        <p:nvSpPr>
          <p:cNvPr id="10" name="Прямоугольник 9"/>
          <p:cNvSpPr/>
          <p:nvPr/>
        </p:nvSpPr>
        <p:spPr>
          <a:xfrm>
            <a:off x="3103613" y="5515304"/>
            <a:ext cx="7143944" cy="30566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308" b="1" dirty="0">
                <a:solidFill>
                  <a:schemeClr val="tx1"/>
                </a:solidFill>
              </a:rPr>
              <a:t>РЕЗЕРВЫ ПО ПОДКЛЮЧЕНИЮ ЭЛЕКТРИЧЕСТВА / </a:t>
            </a:r>
            <a:r>
              <a:rPr lang="en-US" sz="1308" b="1" dirty="0">
                <a:solidFill>
                  <a:schemeClr val="accent1">
                    <a:lumMod val="75000"/>
                  </a:schemeClr>
                </a:solidFill>
              </a:rPr>
              <a:t>RESERVES FOR ELECTRICITY SUPPLY</a:t>
            </a:r>
          </a:p>
        </p:txBody>
      </p:sp>
      <p:sp>
        <p:nvSpPr>
          <p:cNvPr id="11" name="Прямоугольник 10"/>
          <p:cNvSpPr/>
          <p:nvPr/>
        </p:nvSpPr>
        <p:spPr>
          <a:xfrm>
            <a:off x="4634461" y="1926959"/>
            <a:ext cx="1956079" cy="114633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7849" dirty="0">
                <a:solidFill>
                  <a:schemeClr val="tx1"/>
                </a:solidFill>
              </a:rPr>
              <a:t>864</a:t>
            </a:r>
          </a:p>
        </p:txBody>
      </p:sp>
      <p:sp>
        <p:nvSpPr>
          <p:cNvPr id="12" name="Прямоугольник 11"/>
          <p:cNvSpPr/>
          <p:nvPr/>
        </p:nvSpPr>
        <p:spPr>
          <a:xfrm>
            <a:off x="4634461" y="4015352"/>
            <a:ext cx="1956079" cy="114633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7849" dirty="0">
                <a:solidFill>
                  <a:schemeClr val="tx1"/>
                </a:solidFill>
              </a:rPr>
              <a:t>199</a:t>
            </a:r>
          </a:p>
        </p:txBody>
      </p:sp>
      <p:sp>
        <p:nvSpPr>
          <p:cNvPr id="13" name="Прямоугольник 12"/>
          <p:cNvSpPr/>
          <p:nvPr/>
        </p:nvSpPr>
        <p:spPr>
          <a:xfrm>
            <a:off x="4634461" y="6009213"/>
            <a:ext cx="1956079" cy="114633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7849" dirty="0">
                <a:solidFill>
                  <a:schemeClr val="tx1"/>
                </a:solidFill>
              </a:rPr>
              <a:t>119</a:t>
            </a:r>
          </a:p>
        </p:txBody>
      </p:sp>
      <p:sp>
        <p:nvSpPr>
          <p:cNvPr id="14" name="Прямоугольник 13"/>
          <p:cNvSpPr/>
          <p:nvPr/>
        </p:nvSpPr>
        <p:spPr>
          <a:xfrm>
            <a:off x="6505495" y="1860274"/>
            <a:ext cx="3840122" cy="127971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3053" dirty="0" err="1">
                <a:solidFill>
                  <a:schemeClr val="tx1"/>
                </a:solidFill>
              </a:rPr>
              <a:t>куб.м</a:t>
            </a:r>
            <a:r>
              <a:rPr lang="ru-RU" sz="3053" dirty="0">
                <a:solidFill>
                  <a:schemeClr val="tx1"/>
                </a:solidFill>
              </a:rPr>
              <a:t> в сутки </a:t>
            </a:r>
          </a:p>
          <a:p>
            <a:pPr>
              <a:buClr>
                <a:schemeClr val="accent3"/>
              </a:buClr>
            </a:pPr>
            <a:r>
              <a:rPr lang="en-US" sz="3053" b="1" dirty="0">
                <a:solidFill>
                  <a:schemeClr val="accent1">
                    <a:lumMod val="75000"/>
                  </a:schemeClr>
                </a:solidFill>
              </a:rPr>
              <a:t>cubic meters per day</a:t>
            </a:r>
            <a:endParaRPr lang="ru-RU" sz="3053" b="1" dirty="0">
              <a:solidFill>
                <a:schemeClr val="accent1">
                  <a:lumMod val="75000"/>
                </a:schemeClr>
              </a:solidFill>
            </a:endParaRPr>
          </a:p>
        </p:txBody>
      </p:sp>
      <p:sp>
        <p:nvSpPr>
          <p:cNvPr id="15" name="Прямоугольник 14"/>
          <p:cNvSpPr/>
          <p:nvPr/>
        </p:nvSpPr>
        <p:spPr>
          <a:xfrm>
            <a:off x="6505495" y="3948664"/>
            <a:ext cx="3840122" cy="127971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3053" dirty="0">
                <a:solidFill>
                  <a:schemeClr val="tx1"/>
                </a:solidFill>
              </a:rPr>
              <a:t>Гкал/час </a:t>
            </a:r>
          </a:p>
          <a:p>
            <a:pPr>
              <a:buClr>
                <a:schemeClr val="accent3"/>
              </a:buClr>
            </a:pPr>
            <a:r>
              <a:rPr lang="en-US" sz="3053" b="1" dirty="0" err="1">
                <a:solidFill>
                  <a:schemeClr val="accent1">
                    <a:lumMod val="75000"/>
                  </a:schemeClr>
                </a:solidFill>
              </a:rPr>
              <a:t>Gcal</a:t>
            </a:r>
            <a:r>
              <a:rPr lang="en-US" sz="3053" b="1" dirty="0">
                <a:solidFill>
                  <a:schemeClr val="accent1">
                    <a:lumMod val="75000"/>
                  </a:schemeClr>
                </a:solidFill>
              </a:rPr>
              <a:t>/h</a:t>
            </a:r>
            <a:endParaRPr lang="ru-RU" sz="3053" b="1" dirty="0">
              <a:solidFill>
                <a:schemeClr val="accent1">
                  <a:lumMod val="75000"/>
                </a:schemeClr>
              </a:solidFill>
            </a:endParaRPr>
          </a:p>
        </p:txBody>
      </p:sp>
      <p:sp>
        <p:nvSpPr>
          <p:cNvPr id="16" name="Прямоугольник 15"/>
          <p:cNvSpPr/>
          <p:nvPr/>
        </p:nvSpPr>
        <p:spPr>
          <a:xfrm>
            <a:off x="6505495" y="5954346"/>
            <a:ext cx="3840122" cy="1279711"/>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3053" dirty="0">
                <a:solidFill>
                  <a:schemeClr val="tx1"/>
                </a:solidFill>
              </a:rPr>
              <a:t>мВт </a:t>
            </a:r>
          </a:p>
          <a:p>
            <a:pPr>
              <a:buClr>
                <a:schemeClr val="accent3"/>
              </a:buClr>
            </a:pPr>
            <a:r>
              <a:rPr lang="en-US" sz="3053" b="1" dirty="0" err="1">
                <a:solidFill>
                  <a:schemeClr val="accent1">
                    <a:lumMod val="75000"/>
                  </a:schemeClr>
                </a:solidFill>
              </a:rPr>
              <a:t>mW</a:t>
            </a:r>
            <a:endParaRPr lang="ru-RU" sz="3053" b="1" dirty="0">
              <a:solidFill>
                <a:schemeClr val="accent1">
                  <a:lumMod val="75000"/>
                </a:schemeClr>
              </a:solidFill>
            </a:endParaRPr>
          </a:p>
        </p:txBody>
      </p:sp>
      <p:sp>
        <p:nvSpPr>
          <p:cNvPr id="17" name="Прямоугольник 16"/>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en-US" sz="1744" dirty="0">
                <a:solidFill>
                  <a:schemeClr val="tx1"/>
                </a:solidFill>
              </a:rPr>
              <a:t>8</a:t>
            </a:r>
            <a:endParaRPr lang="ru-RU" sz="1744" dirty="0">
              <a:solidFill>
                <a:schemeClr val="tx1"/>
              </a:solidFill>
            </a:endParaRP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 y="412490"/>
            <a:ext cx="5995210" cy="6981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2149" b="1" dirty="0">
                <a:solidFill>
                  <a:schemeClr val="tx1"/>
                </a:solidFill>
              </a:rPr>
              <a:t>ПРОМЫШЛЕННОЕ ПРОИЗВОДСТВО</a:t>
            </a:r>
          </a:p>
          <a:p>
            <a:pPr algn="r"/>
            <a:r>
              <a:rPr lang="en-US" sz="2149" b="1" dirty="0">
                <a:solidFill>
                  <a:schemeClr val="accent1">
                    <a:lumMod val="50000"/>
                  </a:schemeClr>
                </a:solidFill>
              </a:rPr>
              <a:t>INDUSTRIAL PRODUCTION</a:t>
            </a:r>
            <a:endParaRPr lang="ru-RU" sz="2149" b="1" dirty="0">
              <a:solidFill>
                <a:schemeClr val="accent1">
                  <a:lumMod val="50000"/>
                </a:schemeClr>
              </a:solidFill>
            </a:endParaRPr>
          </a:p>
        </p:txBody>
      </p:sp>
      <p:sp>
        <p:nvSpPr>
          <p:cNvPr id="5" name="Прямоугольник 4"/>
          <p:cNvSpPr/>
          <p:nvPr/>
        </p:nvSpPr>
        <p:spPr>
          <a:xfrm>
            <a:off x="286554" y="1267682"/>
            <a:ext cx="5793706" cy="32187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indent="489787" algn="just">
              <a:buClr>
                <a:schemeClr val="accent3"/>
              </a:buClr>
            </a:pPr>
            <a:r>
              <a:rPr lang="ru-RU" sz="1199" dirty="0">
                <a:solidFill>
                  <a:schemeClr val="tx1"/>
                </a:solidFill>
              </a:rPr>
              <a:t>Промышленность является одной из ведущих отраслей экономики Бугульминского муниципального района, и представлена предприятиями машиностроения, производства пищевых продуктов, строительных материалов, приборостроения. Значительная диверсифицированность отрасли обеспечивает ее устойчивость, благодаря которой район преодолевал негативные последствия финансовых кризисов крайних лет. Действующие  промышленные предприятия имеют огромный производственный опыт, теоретическую базу и воспитали не одну трудовую династию. Динамика показателей промышленной отрасли является положительной величиной; промышленные предприятия стабильно развиваются с темпом прироста основных социально-экономических показателей на уровне 5-6% в год. </a:t>
            </a:r>
          </a:p>
          <a:p>
            <a:pPr indent="489787" algn="just">
              <a:buClr>
                <a:schemeClr val="accent3"/>
              </a:buClr>
            </a:pPr>
            <a:r>
              <a:rPr lang="en-US" sz="1199" b="1" dirty="0">
                <a:solidFill>
                  <a:schemeClr val="accent1">
                    <a:lumMod val="75000"/>
                  </a:schemeClr>
                </a:solidFill>
              </a:rPr>
              <a:t>Industry is one of the leading sectors of the Bugulma municipal area economy, and is represented by enterprises of mechanical engineering, food processing, construction materials, engineering. Significant diversification of the industry ensures its sustainability, through which region overcome the negative effects of the financial crises of the last years. Existing industries have a huge production experience, theoretical base and raised more than one labor dynasties. Dynamics of indicators of the industrial sector is positive; industry developing steadily with the growth rate of the main socio-economic indicators at the level of 5-6% per year.</a:t>
            </a:r>
            <a:endParaRPr lang="ru-RU" sz="1199" b="1" dirty="0">
              <a:solidFill>
                <a:schemeClr val="accent1">
                  <a:lumMod val="75000"/>
                </a:schemeClr>
              </a:solidFill>
            </a:endParaRPr>
          </a:p>
        </p:txBody>
      </p:sp>
      <p:sp>
        <p:nvSpPr>
          <p:cNvPr id="6" name="Прямоугольник 5"/>
          <p:cNvSpPr/>
          <p:nvPr/>
        </p:nvSpPr>
        <p:spPr>
          <a:xfrm>
            <a:off x="297066" y="4721896"/>
            <a:ext cx="6038333" cy="102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526" b="1" dirty="0">
                <a:solidFill>
                  <a:schemeClr val="tx1"/>
                </a:solidFill>
              </a:rPr>
              <a:t>Доля промышленной продукции в валовом объеме продукции, работ, услуг</a:t>
            </a:r>
          </a:p>
          <a:p>
            <a:r>
              <a:rPr lang="en-US" sz="1526" b="1" dirty="0">
                <a:solidFill>
                  <a:schemeClr val="accent1">
                    <a:lumMod val="50000"/>
                  </a:schemeClr>
                </a:solidFill>
              </a:rPr>
              <a:t>The share of industrial production in the gross volume of products, works and services</a:t>
            </a:r>
            <a:endParaRPr lang="ru-RU" sz="1526" b="1" dirty="0">
              <a:solidFill>
                <a:schemeClr val="accent1">
                  <a:lumMod val="50000"/>
                </a:schemeClr>
              </a:solidFill>
            </a:endParaRPr>
          </a:p>
        </p:txBody>
      </p:sp>
      <p:pic>
        <p:nvPicPr>
          <p:cNvPr id="7" name="Picture 4" descr="C:\Downloads\industry.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01739" y="6134983"/>
            <a:ext cx="765423" cy="706544"/>
          </a:xfrm>
          <a:prstGeom prst="rect">
            <a:avLst/>
          </a:prstGeom>
          <a:noFill/>
        </p:spPr>
      </p:pic>
      <p:sp>
        <p:nvSpPr>
          <p:cNvPr id="8" name="Прямоугольник 7"/>
          <p:cNvSpPr/>
          <p:nvPr/>
        </p:nvSpPr>
        <p:spPr>
          <a:xfrm>
            <a:off x="1945668" y="6056478"/>
            <a:ext cx="1258012" cy="1146334"/>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buClr>
                <a:schemeClr val="accent3"/>
              </a:buClr>
            </a:pPr>
            <a:r>
              <a:rPr lang="ru-RU" sz="5233" dirty="0" smtClean="0">
                <a:solidFill>
                  <a:schemeClr val="tx1"/>
                </a:solidFill>
              </a:rPr>
              <a:t>32</a:t>
            </a:r>
            <a:r>
              <a:rPr lang="ru-RU" sz="3489" dirty="0" smtClean="0">
                <a:solidFill>
                  <a:schemeClr val="tx1"/>
                </a:solidFill>
              </a:rPr>
              <a:t>%</a:t>
            </a:r>
            <a:endParaRPr lang="ru-RU" sz="3489" dirty="0">
              <a:solidFill>
                <a:schemeClr val="tx1"/>
              </a:solidFill>
            </a:endParaRPr>
          </a:p>
        </p:txBody>
      </p:sp>
      <p:graphicFrame>
        <p:nvGraphicFramePr>
          <p:cNvPr id="10" name="Диаграмма 9"/>
          <p:cNvGraphicFramePr/>
          <p:nvPr>
            <p:extLst>
              <p:ext uri="{D42A27DB-BD31-4B8C-83A1-F6EECF244321}">
                <p14:modId xmlns:p14="http://schemas.microsoft.com/office/powerpoint/2010/main" val="3932503495"/>
              </p:ext>
            </p:extLst>
          </p:nvPr>
        </p:nvGraphicFramePr>
        <p:xfrm>
          <a:off x="2259688" y="5506944"/>
          <a:ext cx="3650478" cy="1901316"/>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6080260" y="247118"/>
            <a:ext cx="4549410" cy="102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pPr algn="r"/>
            <a:r>
              <a:rPr lang="ru-RU" sz="1526" b="1" dirty="0">
                <a:solidFill>
                  <a:schemeClr val="tx1"/>
                </a:solidFill>
              </a:rPr>
              <a:t>Структура объема промышленной продукции, %</a:t>
            </a:r>
          </a:p>
          <a:p>
            <a:pPr algn="r"/>
            <a:r>
              <a:rPr lang="en-US" sz="1526" b="1" dirty="0">
                <a:solidFill>
                  <a:schemeClr val="accent1">
                    <a:lumMod val="50000"/>
                  </a:schemeClr>
                </a:solidFill>
              </a:rPr>
              <a:t>The structure of industrial production</a:t>
            </a:r>
            <a:r>
              <a:rPr lang="ru-RU" sz="1526" b="1" dirty="0">
                <a:solidFill>
                  <a:schemeClr val="accent1">
                    <a:lumMod val="50000"/>
                  </a:schemeClr>
                </a:solidFill>
              </a:rPr>
              <a:t>, %</a:t>
            </a:r>
          </a:p>
        </p:txBody>
      </p:sp>
      <p:graphicFrame>
        <p:nvGraphicFramePr>
          <p:cNvPr id="13" name="Диаграмма 12"/>
          <p:cNvGraphicFramePr/>
          <p:nvPr>
            <p:extLst>
              <p:ext uri="{D42A27DB-BD31-4B8C-83A1-F6EECF244321}">
                <p14:modId xmlns:p14="http://schemas.microsoft.com/office/powerpoint/2010/main" val="275185008"/>
              </p:ext>
            </p:extLst>
          </p:nvPr>
        </p:nvGraphicFramePr>
        <p:xfrm>
          <a:off x="5740070" y="1291314"/>
          <a:ext cx="4889600" cy="5338332"/>
        </p:xfrm>
        <a:graphic>
          <a:graphicData uri="http://schemas.openxmlformats.org/drawingml/2006/chart">
            <c:chart xmlns:c="http://schemas.openxmlformats.org/drawingml/2006/chart" xmlns:r="http://schemas.openxmlformats.org/officeDocument/2006/relationships" r:id="rId6"/>
          </a:graphicData>
        </a:graphic>
      </p:graphicFrame>
      <p:sp>
        <p:nvSpPr>
          <p:cNvPr id="14" name="Прямоугольник 13"/>
          <p:cNvSpPr/>
          <p:nvPr/>
        </p:nvSpPr>
        <p:spPr>
          <a:xfrm>
            <a:off x="9737275" y="6998537"/>
            <a:ext cx="1062487" cy="235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684" tIns="49843" rIns="99684" bIns="49843" rtlCol="0" anchor="ctr"/>
          <a:lstStyle/>
          <a:p>
            <a:r>
              <a:rPr lang="ru-RU" sz="1744" dirty="0">
                <a:solidFill>
                  <a:schemeClr val="tx1"/>
                </a:solidFill>
              </a:rPr>
              <a:t>9</a:t>
            </a:r>
          </a:p>
        </p:txBody>
      </p:sp>
    </p:spTree>
    <p:extLst>
      <p:ext uri="{BB962C8B-B14F-4D97-AF65-F5344CB8AC3E}">
        <p14:creationId xmlns:p14="http://schemas.microsoft.com/office/powerpoint/2010/main" val="2709383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Тема1" id="{E15F5098-507A-49C0-88D2-12D65356A95C}" vid="{DB9E6F0B-1CB6-4C20-BC35-F00DDC093BFF}"/>
    </a:ext>
  </a:extLst>
</a:theme>
</file>

<file path=ppt/theme/theme2.xml><?xml version="1.0" encoding="utf-8"?>
<a:theme xmlns:a="http://schemas.openxmlformats.org/drawingml/2006/main" name="1_Тема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Тема1" id="{E15F5098-507A-49C0-88D2-12D65356A95C}" vid="{DB9E6F0B-1CB6-4C20-BC35-F00DDC093BFF}"/>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8007</TotalTime>
  <Words>4925</Words>
  <Application>Microsoft Office PowerPoint</Application>
  <PresentationFormat>Произвольный</PresentationFormat>
  <Paragraphs>431</Paragraphs>
  <Slides>19</Slides>
  <Notes>19</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19</vt:i4>
      </vt:variant>
    </vt:vector>
  </HeadingPairs>
  <TitlesOfParts>
    <vt:vector size="22" baseType="lpstr">
      <vt:lpstr>Тема1</vt:lpstr>
      <vt:lpstr>1_Тема1</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Руслан Мэлсович</dc:creator>
  <cp:lastModifiedBy>Admin</cp:lastModifiedBy>
  <cp:revision>281</cp:revision>
  <cp:lastPrinted>2019-02-12T10:40:43Z</cp:lastPrinted>
  <dcterms:modified xsi:type="dcterms:W3CDTF">2019-02-12T13:47:20Z</dcterms:modified>
</cp:coreProperties>
</file>